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1"/>
  </p:notesMasterIdLst>
  <p:sldIdLst>
    <p:sldId id="268" r:id="rId2"/>
    <p:sldId id="294" r:id="rId3"/>
    <p:sldId id="312" r:id="rId4"/>
    <p:sldId id="270" r:id="rId5"/>
    <p:sldId id="269" r:id="rId6"/>
    <p:sldId id="272" r:id="rId7"/>
    <p:sldId id="271" r:id="rId8"/>
    <p:sldId id="275" r:id="rId9"/>
    <p:sldId id="274" r:id="rId10"/>
    <p:sldId id="296" r:id="rId11"/>
    <p:sldId id="277" r:id="rId12"/>
    <p:sldId id="295" r:id="rId13"/>
    <p:sldId id="278" r:id="rId14"/>
    <p:sldId id="297" r:id="rId15"/>
    <p:sldId id="279" r:id="rId16"/>
    <p:sldId id="313" r:id="rId17"/>
    <p:sldId id="298" r:id="rId18"/>
    <p:sldId id="280" r:id="rId19"/>
    <p:sldId id="299" r:id="rId20"/>
    <p:sldId id="281" r:id="rId21"/>
    <p:sldId id="314" r:id="rId22"/>
    <p:sldId id="315" r:id="rId23"/>
    <p:sldId id="300" r:id="rId24"/>
    <p:sldId id="282" r:id="rId25"/>
    <p:sldId id="301" r:id="rId26"/>
    <p:sldId id="283" r:id="rId27"/>
    <p:sldId id="302" r:id="rId28"/>
    <p:sldId id="284" r:id="rId29"/>
    <p:sldId id="316" r:id="rId30"/>
    <p:sldId id="317" r:id="rId31"/>
    <p:sldId id="303" r:id="rId32"/>
    <p:sldId id="285" r:id="rId33"/>
    <p:sldId id="318" r:id="rId34"/>
    <p:sldId id="319" r:id="rId35"/>
    <p:sldId id="320" r:id="rId36"/>
    <p:sldId id="321" r:id="rId37"/>
    <p:sldId id="304" r:id="rId38"/>
    <p:sldId id="286" r:id="rId39"/>
    <p:sldId id="305" r:id="rId40"/>
    <p:sldId id="287" r:id="rId41"/>
    <p:sldId id="306" r:id="rId42"/>
    <p:sldId id="288" r:id="rId43"/>
    <p:sldId id="308" r:id="rId44"/>
    <p:sldId id="290" r:id="rId45"/>
    <p:sldId id="309" r:id="rId46"/>
    <p:sldId id="291" r:id="rId47"/>
    <p:sldId id="310" r:id="rId48"/>
    <p:sldId id="292" r:id="rId49"/>
    <p:sldId id="311" r:id="rId50"/>
    <p:sldId id="293" r:id="rId51"/>
    <p:sldId id="307" r:id="rId52"/>
    <p:sldId id="289" r:id="rId53"/>
    <p:sldId id="322" r:id="rId54"/>
    <p:sldId id="323" r:id="rId55"/>
    <p:sldId id="324" r:id="rId56"/>
    <p:sldId id="326" r:id="rId57"/>
    <p:sldId id="329" r:id="rId58"/>
    <p:sldId id="350" r:id="rId59"/>
    <p:sldId id="328" r:id="rId60"/>
    <p:sldId id="330" r:id="rId61"/>
    <p:sldId id="331" r:id="rId62"/>
    <p:sldId id="332" r:id="rId63"/>
    <p:sldId id="333" r:id="rId64"/>
    <p:sldId id="334" r:id="rId65"/>
    <p:sldId id="335" r:id="rId66"/>
    <p:sldId id="336" r:id="rId67"/>
    <p:sldId id="337" r:id="rId68"/>
    <p:sldId id="338" r:id="rId69"/>
    <p:sldId id="339" r:id="rId70"/>
    <p:sldId id="340" r:id="rId71"/>
    <p:sldId id="341" r:id="rId72"/>
    <p:sldId id="342" r:id="rId73"/>
    <p:sldId id="343" r:id="rId74"/>
    <p:sldId id="344" r:id="rId75"/>
    <p:sldId id="345" r:id="rId76"/>
    <p:sldId id="346" r:id="rId77"/>
    <p:sldId id="347" r:id="rId78"/>
    <p:sldId id="348" r:id="rId79"/>
    <p:sldId id="349" r:id="rId80"/>
    <p:sldId id="352" r:id="rId81"/>
    <p:sldId id="351" r:id="rId82"/>
    <p:sldId id="354" r:id="rId83"/>
    <p:sldId id="353" r:id="rId84"/>
    <p:sldId id="355" r:id="rId85"/>
    <p:sldId id="356" r:id="rId86"/>
    <p:sldId id="357" r:id="rId87"/>
    <p:sldId id="358" r:id="rId88"/>
    <p:sldId id="359" r:id="rId89"/>
    <p:sldId id="360" r:id="rId9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EB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37"/>
    <p:restoredTop sz="94660"/>
  </p:normalViewPr>
  <p:slideViewPr>
    <p:cSldViewPr snapToGrid="0" snapToObjects="1">
      <p:cViewPr varScale="1">
        <p:scale>
          <a:sx n="107" d="100"/>
          <a:sy n="107" d="100"/>
        </p:scale>
        <p:origin x="70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41CAC0-CE08-214F-A6BE-6406AAE95077}" type="datetimeFigureOut">
              <a:rPr lang="ru-RU" smtClean="0"/>
              <a:t>29.09.2021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ru-RU"/>
              <a:t>Образец текста
Второй уровень
Третий уровень
Четвертый уровень
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A99C8-50D3-6543-A756-ECBCC0201C62}" type="slidenum">
              <a:rPr lang="ru-RU" smtClean="0"/>
              <a:t>‹#›</a:t>
            </a:fld>
            <a:endParaRPr lang="ru-RU"/>
          </a:p>
        </p:txBody>
      </p:sp>
    </p:spTree>
    <p:extLst>
      <p:ext uri="{BB962C8B-B14F-4D97-AF65-F5344CB8AC3E}">
        <p14:creationId xmlns:p14="http://schemas.microsoft.com/office/powerpoint/2010/main" val="3768546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A546C16F-B6A9-6849-A16B-8C21952EDFA9}" type="slidenum">
              <a:rPr lang="ru-RU" smtClean="0"/>
              <a:t>5</a:t>
            </a:fld>
            <a:endParaRPr lang="ru-RU"/>
          </a:p>
        </p:txBody>
      </p:sp>
    </p:spTree>
    <p:extLst>
      <p:ext uri="{BB962C8B-B14F-4D97-AF65-F5344CB8AC3E}">
        <p14:creationId xmlns:p14="http://schemas.microsoft.com/office/powerpoint/2010/main" val="2333601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A12673D-AE18-4FC6-A467-144BEEBE870E}" type="slidenum">
              <a:rPr lang="ru-RU" smtClean="0"/>
              <a:t>38</a:t>
            </a:fld>
            <a:endParaRPr lang="ru-RU"/>
          </a:p>
        </p:txBody>
      </p:sp>
    </p:spTree>
    <p:extLst>
      <p:ext uri="{BB962C8B-B14F-4D97-AF65-F5344CB8AC3E}">
        <p14:creationId xmlns:p14="http://schemas.microsoft.com/office/powerpoint/2010/main" val="46645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A12673D-AE18-4FC6-A467-144BEEBE870E}" type="slidenum">
              <a:rPr lang="ru-RU" smtClean="0"/>
              <a:t>44</a:t>
            </a:fld>
            <a:endParaRPr lang="ru-RU"/>
          </a:p>
        </p:txBody>
      </p:sp>
    </p:spTree>
    <p:extLst>
      <p:ext uri="{BB962C8B-B14F-4D97-AF65-F5344CB8AC3E}">
        <p14:creationId xmlns:p14="http://schemas.microsoft.com/office/powerpoint/2010/main" val="2637257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74F73C1-20A0-F04C-AEBF-41DB7E912B33}"/>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AF9B5BDA-5A29-1946-9D38-EE5BB1FA15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E9E5FDE5-7AE8-F242-9112-64FA5EB31A12}"/>
              </a:ext>
            </a:extLst>
          </p:cNvPr>
          <p:cNvSpPr>
            <a:spLocks noGrp="1"/>
          </p:cNvSpPr>
          <p:nvPr>
            <p:ph type="dt" sz="half" idx="10"/>
          </p:nvPr>
        </p:nvSpPr>
        <p:spPr/>
        <p:txBody>
          <a:bodyPr/>
          <a:lstStyle/>
          <a:p>
            <a:fld id="{7CC35A45-5E30-5141-92AF-FBFCD69C36CD}" type="datetimeFigureOut">
              <a:rPr lang="ru-RU" smtClean="0"/>
              <a:t>29.09.2021</a:t>
            </a:fld>
            <a:endParaRPr lang="ru-RU"/>
          </a:p>
        </p:txBody>
      </p:sp>
      <p:sp>
        <p:nvSpPr>
          <p:cNvPr id="5" name="Нижний колонтитул 4">
            <a:extLst>
              <a:ext uri="{FF2B5EF4-FFF2-40B4-BE49-F238E27FC236}">
                <a16:creationId xmlns:a16="http://schemas.microsoft.com/office/drawing/2014/main" id="{13FFE66A-F21B-1243-98A5-231915B3C7E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C064F12-EF1D-4146-9B8A-96CD617F6F8E}"/>
              </a:ext>
            </a:extLst>
          </p:cNvPr>
          <p:cNvSpPr>
            <a:spLocks noGrp="1"/>
          </p:cNvSpPr>
          <p:nvPr>
            <p:ph type="sldNum" sz="quarter" idx="12"/>
          </p:nvPr>
        </p:nvSpPr>
        <p:spPr/>
        <p:txBody>
          <a:bodyPr/>
          <a:lstStyle/>
          <a:p>
            <a:fld id="{CFE539AC-0455-FC41-81BE-AAD07C12C912}" type="slidenum">
              <a:rPr lang="ru-RU" smtClean="0"/>
              <a:t>‹#›</a:t>
            </a:fld>
            <a:endParaRPr lang="ru-RU"/>
          </a:p>
        </p:txBody>
      </p:sp>
    </p:spTree>
    <p:extLst>
      <p:ext uri="{BB962C8B-B14F-4D97-AF65-F5344CB8AC3E}">
        <p14:creationId xmlns:p14="http://schemas.microsoft.com/office/powerpoint/2010/main" val="1474790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3419A8-FF4B-B743-BD8F-A45B91892131}"/>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6D513495-BA5C-994A-A690-3AC4C3985BA9}"/>
              </a:ext>
            </a:extLst>
          </p:cNvPr>
          <p:cNvSpPr>
            <a:spLocks noGrp="1"/>
          </p:cNvSpPr>
          <p:nvPr>
            <p:ph type="body" orient="vert" idx="1"/>
          </p:nvPr>
        </p:nvSpPr>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E300EAD4-0F7D-904F-9872-FB4B3A8A62F8}"/>
              </a:ext>
            </a:extLst>
          </p:cNvPr>
          <p:cNvSpPr>
            <a:spLocks noGrp="1"/>
          </p:cNvSpPr>
          <p:nvPr>
            <p:ph type="dt" sz="half" idx="10"/>
          </p:nvPr>
        </p:nvSpPr>
        <p:spPr/>
        <p:txBody>
          <a:bodyPr/>
          <a:lstStyle/>
          <a:p>
            <a:fld id="{7CC35A45-5E30-5141-92AF-FBFCD69C36CD}" type="datetimeFigureOut">
              <a:rPr lang="ru-RU" smtClean="0"/>
              <a:t>29.09.2021</a:t>
            </a:fld>
            <a:endParaRPr lang="ru-RU"/>
          </a:p>
        </p:txBody>
      </p:sp>
      <p:sp>
        <p:nvSpPr>
          <p:cNvPr id="5" name="Нижний колонтитул 4">
            <a:extLst>
              <a:ext uri="{FF2B5EF4-FFF2-40B4-BE49-F238E27FC236}">
                <a16:creationId xmlns:a16="http://schemas.microsoft.com/office/drawing/2014/main" id="{938DEC0C-4CC2-C843-84A9-78E4660094E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A52FE6B-798B-2D4D-864F-EC008D1DB8AE}"/>
              </a:ext>
            </a:extLst>
          </p:cNvPr>
          <p:cNvSpPr>
            <a:spLocks noGrp="1"/>
          </p:cNvSpPr>
          <p:nvPr>
            <p:ph type="sldNum" sz="quarter" idx="12"/>
          </p:nvPr>
        </p:nvSpPr>
        <p:spPr/>
        <p:txBody>
          <a:bodyPr/>
          <a:lstStyle/>
          <a:p>
            <a:fld id="{CFE539AC-0455-FC41-81BE-AAD07C12C912}" type="slidenum">
              <a:rPr lang="ru-RU" smtClean="0"/>
              <a:t>‹#›</a:t>
            </a:fld>
            <a:endParaRPr lang="ru-RU"/>
          </a:p>
        </p:txBody>
      </p:sp>
    </p:spTree>
    <p:extLst>
      <p:ext uri="{BB962C8B-B14F-4D97-AF65-F5344CB8AC3E}">
        <p14:creationId xmlns:p14="http://schemas.microsoft.com/office/powerpoint/2010/main" val="2585781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3E62908E-39EF-E241-83F2-A58824067623}"/>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02F1FAB6-1EBF-5144-AA1E-7792B03A646F}"/>
              </a:ext>
            </a:extLst>
          </p:cNvPr>
          <p:cNvSpPr>
            <a:spLocks noGrp="1"/>
          </p:cNvSpPr>
          <p:nvPr>
            <p:ph type="body" orient="vert" idx="1"/>
          </p:nvPr>
        </p:nvSpPr>
        <p:spPr>
          <a:xfrm>
            <a:off x="838200" y="365125"/>
            <a:ext cx="7734300" cy="5811838"/>
          </a:xfrm>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58E72F1C-234B-7A49-B766-8FED3A6F1109}"/>
              </a:ext>
            </a:extLst>
          </p:cNvPr>
          <p:cNvSpPr>
            <a:spLocks noGrp="1"/>
          </p:cNvSpPr>
          <p:nvPr>
            <p:ph type="dt" sz="half" idx="10"/>
          </p:nvPr>
        </p:nvSpPr>
        <p:spPr/>
        <p:txBody>
          <a:bodyPr/>
          <a:lstStyle/>
          <a:p>
            <a:fld id="{7CC35A45-5E30-5141-92AF-FBFCD69C36CD}" type="datetimeFigureOut">
              <a:rPr lang="ru-RU" smtClean="0"/>
              <a:t>29.09.2021</a:t>
            </a:fld>
            <a:endParaRPr lang="ru-RU"/>
          </a:p>
        </p:txBody>
      </p:sp>
      <p:sp>
        <p:nvSpPr>
          <p:cNvPr id="5" name="Нижний колонтитул 4">
            <a:extLst>
              <a:ext uri="{FF2B5EF4-FFF2-40B4-BE49-F238E27FC236}">
                <a16:creationId xmlns:a16="http://schemas.microsoft.com/office/drawing/2014/main" id="{ACF6E765-B8CE-C54B-86D8-0B83BB50671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29A9A2A-9647-F94A-AA6C-7A3DA44AB729}"/>
              </a:ext>
            </a:extLst>
          </p:cNvPr>
          <p:cNvSpPr>
            <a:spLocks noGrp="1"/>
          </p:cNvSpPr>
          <p:nvPr>
            <p:ph type="sldNum" sz="quarter" idx="12"/>
          </p:nvPr>
        </p:nvSpPr>
        <p:spPr/>
        <p:txBody>
          <a:bodyPr/>
          <a:lstStyle/>
          <a:p>
            <a:fld id="{CFE539AC-0455-FC41-81BE-AAD07C12C912}" type="slidenum">
              <a:rPr lang="ru-RU" smtClean="0"/>
              <a:t>‹#›</a:t>
            </a:fld>
            <a:endParaRPr lang="ru-RU"/>
          </a:p>
        </p:txBody>
      </p:sp>
    </p:spTree>
    <p:extLst>
      <p:ext uri="{BB962C8B-B14F-4D97-AF65-F5344CB8AC3E}">
        <p14:creationId xmlns:p14="http://schemas.microsoft.com/office/powerpoint/2010/main" val="2117073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76BEC5-3E3A-9D49-90DD-A9BA30FD68D8}"/>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F1BC72C5-D104-0449-BF0C-672E56A7DE24}"/>
              </a:ext>
            </a:extLst>
          </p:cNvPr>
          <p:cNvSpPr>
            <a:spLocks noGrp="1"/>
          </p:cNvSpPr>
          <p:nvPr>
            <p:ph idx="1"/>
          </p:nvPr>
        </p:nvSpPr>
        <p:spPr/>
        <p:txBody>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6D31B132-04BF-9B48-A706-68C405D13630}"/>
              </a:ext>
            </a:extLst>
          </p:cNvPr>
          <p:cNvSpPr>
            <a:spLocks noGrp="1"/>
          </p:cNvSpPr>
          <p:nvPr>
            <p:ph type="dt" sz="half" idx="10"/>
          </p:nvPr>
        </p:nvSpPr>
        <p:spPr/>
        <p:txBody>
          <a:bodyPr/>
          <a:lstStyle/>
          <a:p>
            <a:fld id="{7CC35A45-5E30-5141-92AF-FBFCD69C36CD}" type="datetimeFigureOut">
              <a:rPr lang="ru-RU" smtClean="0"/>
              <a:t>29.09.2021</a:t>
            </a:fld>
            <a:endParaRPr lang="ru-RU"/>
          </a:p>
        </p:txBody>
      </p:sp>
      <p:sp>
        <p:nvSpPr>
          <p:cNvPr id="5" name="Нижний колонтитул 4">
            <a:extLst>
              <a:ext uri="{FF2B5EF4-FFF2-40B4-BE49-F238E27FC236}">
                <a16:creationId xmlns:a16="http://schemas.microsoft.com/office/drawing/2014/main" id="{C5566AF8-CD9D-754C-B642-4DAE23DFF2B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1A700FA-BF45-6F45-9E4D-0C26298038C2}"/>
              </a:ext>
            </a:extLst>
          </p:cNvPr>
          <p:cNvSpPr>
            <a:spLocks noGrp="1"/>
          </p:cNvSpPr>
          <p:nvPr>
            <p:ph type="sldNum" sz="quarter" idx="12"/>
          </p:nvPr>
        </p:nvSpPr>
        <p:spPr/>
        <p:txBody>
          <a:bodyPr/>
          <a:lstStyle/>
          <a:p>
            <a:fld id="{CFE539AC-0455-FC41-81BE-AAD07C12C912}" type="slidenum">
              <a:rPr lang="ru-RU" smtClean="0"/>
              <a:t>‹#›</a:t>
            </a:fld>
            <a:endParaRPr lang="ru-RU"/>
          </a:p>
        </p:txBody>
      </p:sp>
    </p:spTree>
    <p:extLst>
      <p:ext uri="{BB962C8B-B14F-4D97-AF65-F5344CB8AC3E}">
        <p14:creationId xmlns:p14="http://schemas.microsoft.com/office/powerpoint/2010/main" val="3733280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A97AEC-CCFC-5B4A-9B0A-81EB5AAC1BB3}"/>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B0F65398-C53D-9248-8082-83587C52D2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0265C00C-F944-D743-BFDD-FB9EADAFE058}"/>
              </a:ext>
            </a:extLst>
          </p:cNvPr>
          <p:cNvSpPr>
            <a:spLocks noGrp="1"/>
          </p:cNvSpPr>
          <p:nvPr>
            <p:ph type="dt" sz="half" idx="10"/>
          </p:nvPr>
        </p:nvSpPr>
        <p:spPr/>
        <p:txBody>
          <a:bodyPr/>
          <a:lstStyle/>
          <a:p>
            <a:fld id="{7CC35A45-5E30-5141-92AF-FBFCD69C36CD}" type="datetimeFigureOut">
              <a:rPr lang="ru-RU" smtClean="0"/>
              <a:t>29.09.2021</a:t>
            </a:fld>
            <a:endParaRPr lang="ru-RU"/>
          </a:p>
        </p:txBody>
      </p:sp>
      <p:sp>
        <p:nvSpPr>
          <p:cNvPr id="5" name="Нижний колонтитул 4">
            <a:extLst>
              <a:ext uri="{FF2B5EF4-FFF2-40B4-BE49-F238E27FC236}">
                <a16:creationId xmlns:a16="http://schemas.microsoft.com/office/drawing/2014/main" id="{00B9119F-EF49-E14B-8CF1-CBDEF2C4FF4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C203A3C-8BD9-9646-9853-C63B60C1B1C2}"/>
              </a:ext>
            </a:extLst>
          </p:cNvPr>
          <p:cNvSpPr>
            <a:spLocks noGrp="1"/>
          </p:cNvSpPr>
          <p:nvPr>
            <p:ph type="sldNum" sz="quarter" idx="12"/>
          </p:nvPr>
        </p:nvSpPr>
        <p:spPr/>
        <p:txBody>
          <a:bodyPr/>
          <a:lstStyle/>
          <a:p>
            <a:fld id="{CFE539AC-0455-FC41-81BE-AAD07C12C912}" type="slidenum">
              <a:rPr lang="ru-RU" smtClean="0"/>
              <a:t>‹#›</a:t>
            </a:fld>
            <a:endParaRPr lang="ru-RU"/>
          </a:p>
        </p:txBody>
      </p:sp>
    </p:spTree>
    <p:extLst>
      <p:ext uri="{BB962C8B-B14F-4D97-AF65-F5344CB8AC3E}">
        <p14:creationId xmlns:p14="http://schemas.microsoft.com/office/powerpoint/2010/main" val="2510604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C26E31B-B627-8740-B927-EC8E90D6E399}"/>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809E4E0-8C86-4F4B-B541-49ADB2FB6259}"/>
              </a:ext>
            </a:extLst>
          </p:cNvPr>
          <p:cNvSpPr>
            <a:spLocks noGrp="1"/>
          </p:cNvSpPr>
          <p:nvPr>
            <p:ph sz="half" idx="1"/>
          </p:nvPr>
        </p:nvSpPr>
        <p:spPr>
          <a:xfrm>
            <a:off x="838200" y="1825625"/>
            <a:ext cx="5181600" cy="4351338"/>
          </a:xfrm>
        </p:spPr>
        <p:txBody>
          <a:body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C4A091C3-6B77-C04F-A516-A38A72D7B9FE}"/>
              </a:ext>
            </a:extLst>
          </p:cNvPr>
          <p:cNvSpPr>
            <a:spLocks noGrp="1"/>
          </p:cNvSpPr>
          <p:nvPr>
            <p:ph sz="half" idx="2"/>
          </p:nvPr>
        </p:nvSpPr>
        <p:spPr>
          <a:xfrm>
            <a:off x="6172200" y="1825625"/>
            <a:ext cx="5181600" cy="4351338"/>
          </a:xfrm>
        </p:spPr>
        <p:txBody>
          <a:body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70EF0BB-0456-C940-9EFF-AC993FFEA057}"/>
              </a:ext>
            </a:extLst>
          </p:cNvPr>
          <p:cNvSpPr>
            <a:spLocks noGrp="1"/>
          </p:cNvSpPr>
          <p:nvPr>
            <p:ph type="dt" sz="half" idx="10"/>
          </p:nvPr>
        </p:nvSpPr>
        <p:spPr/>
        <p:txBody>
          <a:bodyPr/>
          <a:lstStyle/>
          <a:p>
            <a:fld id="{7CC35A45-5E30-5141-92AF-FBFCD69C36CD}" type="datetimeFigureOut">
              <a:rPr lang="ru-RU" smtClean="0"/>
              <a:t>29.09.2021</a:t>
            </a:fld>
            <a:endParaRPr lang="ru-RU"/>
          </a:p>
        </p:txBody>
      </p:sp>
      <p:sp>
        <p:nvSpPr>
          <p:cNvPr id="6" name="Нижний колонтитул 5">
            <a:extLst>
              <a:ext uri="{FF2B5EF4-FFF2-40B4-BE49-F238E27FC236}">
                <a16:creationId xmlns:a16="http://schemas.microsoft.com/office/drawing/2014/main" id="{588251B0-1A0D-FB4A-94DC-A7794FDF792F}"/>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CCF27952-02D5-7544-9A8B-037969A1B033}"/>
              </a:ext>
            </a:extLst>
          </p:cNvPr>
          <p:cNvSpPr>
            <a:spLocks noGrp="1"/>
          </p:cNvSpPr>
          <p:nvPr>
            <p:ph type="sldNum" sz="quarter" idx="12"/>
          </p:nvPr>
        </p:nvSpPr>
        <p:spPr/>
        <p:txBody>
          <a:bodyPr/>
          <a:lstStyle/>
          <a:p>
            <a:fld id="{CFE539AC-0455-FC41-81BE-AAD07C12C912}" type="slidenum">
              <a:rPr lang="ru-RU" smtClean="0"/>
              <a:t>‹#›</a:t>
            </a:fld>
            <a:endParaRPr lang="ru-RU"/>
          </a:p>
        </p:txBody>
      </p:sp>
    </p:spTree>
    <p:extLst>
      <p:ext uri="{BB962C8B-B14F-4D97-AF65-F5344CB8AC3E}">
        <p14:creationId xmlns:p14="http://schemas.microsoft.com/office/powerpoint/2010/main" val="2512449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2E8B853-EC87-844D-AC60-3966043B7E03}"/>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1823920F-6E40-4A44-9F9F-CBAD81A1A8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6B52626D-593F-F147-9F2D-EEDE2E1B18E2}"/>
              </a:ext>
            </a:extLst>
          </p:cNvPr>
          <p:cNvSpPr>
            <a:spLocks noGrp="1"/>
          </p:cNvSpPr>
          <p:nvPr>
            <p:ph sz="half" idx="2"/>
          </p:nvPr>
        </p:nvSpPr>
        <p:spPr>
          <a:xfrm>
            <a:off x="839788" y="2505075"/>
            <a:ext cx="5157787" cy="3684588"/>
          </a:xfrm>
        </p:spPr>
        <p:txBody>
          <a:bodyPr/>
          <a:lstStyle/>
          <a:p>
            <a:r>
              <a:rPr lang="ru-RU"/>
              <a:t>Образец текста
Второй уровень
Третий уровень
Четвертый уровень
Пятый уровень</a:t>
            </a:r>
          </a:p>
        </p:txBody>
      </p:sp>
      <p:sp>
        <p:nvSpPr>
          <p:cNvPr id="5" name="Текст 4">
            <a:extLst>
              <a:ext uri="{FF2B5EF4-FFF2-40B4-BE49-F238E27FC236}">
                <a16:creationId xmlns:a16="http://schemas.microsoft.com/office/drawing/2014/main" id="{B33A86C6-1610-4C42-B229-A1045DCC6A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ru-RU"/>
              <a:t>Образец текста
Второй уровень
Третий уровень
Четвертый уровень
Пятый уровень</a:t>
            </a:r>
          </a:p>
        </p:txBody>
      </p:sp>
      <p:sp>
        <p:nvSpPr>
          <p:cNvPr id="6" name="Объект 5">
            <a:extLst>
              <a:ext uri="{FF2B5EF4-FFF2-40B4-BE49-F238E27FC236}">
                <a16:creationId xmlns:a16="http://schemas.microsoft.com/office/drawing/2014/main" id="{30E086B7-33C0-BE43-B7A2-481707175472}"/>
              </a:ext>
            </a:extLst>
          </p:cNvPr>
          <p:cNvSpPr>
            <a:spLocks noGrp="1"/>
          </p:cNvSpPr>
          <p:nvPr>
            <p:ph sz="quarter" idx="4"/>
          </p:nvPr>
        </p:nvSpPr>
        <p:spPr>
          <a:xfrm>
            <a:off x="6172200" y="2505075"/>
            <a:ext cx="5183188" cy="3684588"/>
          </a:xfrm>
        </p:spPr>
        <p:txBody>
          <a:bodyPr/>
          <a:lstStyle/>
          <a:p>
            <a:r>
              <a:rPr lang="ru-RU"/>
              <a:t>Образец текста
Второй уровень
Третий уровень
Четвертый уровень
Пятый уровень</a:t>
            </a:r>
          </a:p>
        </p:txBody>
      </p:sp>
      <p:sp>
        <p:nvSpPr>
          <p:cNvPr id="7" name="Дата 6">
            <a:extLst>
              <a:ext uri="{FF2B5EF4-FFF2-40B4-BE49-F238E27FC236}">
                <a16:creationId xmlns:a16="http://schemas.microsoft.com/office/drawing/2014/main" id="{9744DC5F-ADA2-AA4C-B6E2-108E809AE274}"/>
              </a:ext>
            </a:extLst>
          </p:cNvPr>
          <p:cNvSpPr>
            <a:spLocks noGrp="1"/>
          </p:cNvSpPr>
          <p:nvPr>
            <p:ph type="dt" sz="half" idx="10"/>
          </p:nvPr>
        </p:nvSpPr>
        <p:spPr/>
        <p:txBody>
          <a:bodyPr/>
          <a:lstStyle/>
          <a:p>
            <a:fld id="{7CC35A45-5E30-5141-92AF-FBFCD69C36CD}" type="datetimeFigureOut">
              <a:rPr lang="ru-RU" smtClean="0"/>
              <a:t>29.09.2021</a:t>
            </a:fld>
            <a:endParaRPr lang="ru-RU"/>
          </a:p>
        </p:txBody>
      </p:sp>
      <p:sp>
        <p:nvSpPr>
          <p:cNvPr id="8" name="Нижний колонтитул 7">
            <a:extLst>
              <a:ext uri="{FF2B5EF4-FFF2-40B4-BE49-F238E27FC236}">
                <a16:creationId xmlns:a16="http://schemas.microsoft.com/office/drawing/2014/main" id="{F7BF1E20-DA68-3A40-8488-786E090BE736}"/>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910076FA-319E-394C-AC29-60BBB0EF5679}"/>
              </a:ext>
            </a:extLst>
          </p:cNvPr>
          <p:cNvSpPr>
            <a:spLocks noGrp="1"/>
          </p:cNvSpPr>
          <p:nvPr>
            <p:ph type="sldNum" sz="quarter" idx="12"/>
          </p:nvPr>
        </p:nvSpPr>
        <p:spPr/>
        <p:txBody>
          <a:bodyPr/>
          <a:lstStyle/>
          <a:p>
            <a:fld id="{CFE539AC-0455-FC41-81BE-AAD07C12C912}" type="slidenum">
              <a:rPr lang="ru-RU" smtClean="0"/>
              <a:t>‹#›</a:t>
            </a:fld>
            <a:endParaRPr lang="ru-RU"/>
          </a:p>
        </p:txBody>
      </p:sp>
    </p:spTree>
    <p:extLst>
      <p:ext uri="{BB962C8B-B14F-4D97-AF65-F5344CB8AC3E}">
        <p14:creationId xmlns:p14="http://schemas.microsoft.com/office/powerpoint/2010/main" val="210091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90DCD18-EA59-9949-A8F0-FE2ED279B8A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90A9F6C5-BD2F-294B-B022-D5748313D420}"/>
              </a:ext>
            </a:extLst>
          </p:cNvPr>
          <p:cNvSpPr>
            <a:spLocks noGrp="1"/>
          </p:cNvSpPr>
          <p:nvPr>
            <p:ph type="dt" sz="half" idx="10"/>
          </p:nvPr>
        </p:nvSpPr>
        <p:spPr/>
        <p:txBody>
          <a:bodyPr/>
          <a:lstStyle/>
          <a:p>
            <a:fld id="{7CC35A45-5E30-5141-92AF-FBFCD69C36CD}" type="datetimeFigureOut">
              <a:rPr lang="ru-RU" smtClean="0"/>
              <a:t>29.09.2021</a:t>
            </a:fld>
            <a:endParaRPr lang="ru-RU"/>
          </a:p>
        </p:txBody>
      </p:sp>
      <p:sp>
        <p:nvSpPr>
          <p:cNvPr id="4" name="Нижний колонтитул 3">
            <a:extLst>
              <a:ext uri="{FF2B5EF4-FFF2-40B4-BE49-F238E27FC236}">
                <a16:creationId xmlns:a16="http://schemas.microsoft.com/office/drawing/2014/main" id="{C32A192F-D130-3347-AB48-27747A1BAD27}"/>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7013E207-EDDF-164A-AEC3-5E0C9F05B162}"/>
              </a:ext>
            </a:extLst>
          </p:cNvPr>
          <p:cNvSpPr>
            <a:spLocks noGrp="1"/>
          </p:cNvSpPr>
          <p:nvPr>
            <p:ph type="sldNum" sz="quarter" idx="12"/>
          </p:nvPr>
        </p:nvSpPr>
        <p:spPr/>
        <p:txBody>
          <a:bodyPr/>
          <a:lstStyle/>
          <a:p>
            <a:fld id="{CFE539AC-0455-FC41-81BE-AAD07C12C912}" type="slidenum">
              <a:rPr lang="ru-RU" smtClean="0"/>
              <a:t>‹#›</a:t>
            </a:fld>
            <a:endParaRPr lang="ru-RU"/>
          </a:p>
        </p:txBody>
      </p:sp>
    </p:spTree>
    <p:extLst>
      <p:ext uri="{BB962C8B-B14F-4D97-AF65-F5344CB8AC3E}">
        <p14:creationId xmlns:p14="http://schemas.microsoft.com/office/powerpoint/2010/main" val="121730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6406CD15-CAC2-074B-A84B-C0534625F2E6}"/>
              </a:ext>
            </a:extLst>
          </p:cNvPr>
          <p:cNvSpPr>
            <a:spLocks noGrp="1"/>
          </p:cNvSpPr>
          <p:nvPr>
            <p:ph type="dt" sz="half" idx="10"/>
          </p:nvPr>
        </p:nvSpPr>
        <p:spPr/>
        <p:txBody>
          <a:bodyPr/>
          <a:lstStyle/>
          <a:p>
            <a:fld id="{7CC35A45-5E30-5141-92AF-FBFCD69C36CD}" type="datetimeFigureOut">
              <a:rPr lang="ru-RU" smtClean="0"/>
              <a:t>29.09.2021</a:t>
            </a:fld>
            <a:endParaRPr lang="ru-RU"/>
          </a:p>
        </p:txBody>
      </p:sp>
      <p:sp>
        <p:nvSpPr>
          <p:cNvPr id="3" name="Нижний колонтитул 2">
            <a:extLst>
              <a:ext uri="{FF2B5EF4-FFF2-40B4-BE49-F238E27FC236}">
                <a16:creationId xmlns:a16="http://schemas.microsoft.com/office/drawing/2014/main" id="{7E2BE97C-92BC-C541-AAFA-CA3980511410}"/>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747B8B36-EAF9-B94A-8DA4-24EAB1DE66C6}"/>
              </a:ext>
            </a:extLst>
          </p:cNvPr>
          <p:cNvSpPr>
            <a:spLocks noGrp="1"/>
          </p:cNvSpPr>
          <p:nvPr>
            <p:ph type="sldNum" sz="quarter" idx="12"/>
          </p:nvPr>
        </p:nvSpPr>
        <p:spPr/>
        <p:txBody>
          <a:bodyPr/>
          <a:lstStyle/>
          <a:p>
            <a:fld id="{CFE539AC-0455-FC41-81BE-AAD07C12C912}" type="slidenum">
              <a:rPr lang="ru-RU" smtClean="0"/>
              <a:t>‹#›</a:t>
            </a:fld>
            <a:endParaRPr lang="ru-RU"/>
          </a:p>
        </p:txBody>
      </p:sp>
    </p:spTree>
    <p:extLst>
      <p:ext uri="{BB962C8B-B14F-4D97-AF65-F5344CB8AC3E}">
        <p14:creationId xmlns:p14="http://schemas.microsoft.com/office/powerpoint/2010/main" val="2312605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86E045F-ACFB-E240-8E50-112F125540E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B3B33BF3-B001-444C-998D-206923844B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ru-RU"/>
              <a:t>Образец текста
Второй уровень
Третий уровень
Четвертый уровень
Пятый уровень</a:t>
            </a:r>
          </a:p>
        </p:txBody>
      </p:sp>
      <p:sp>
        <p:nvSpPr>
          <p:cNvPr id="4" name="Текст 3">
            <a:extLst>
              <a:ext uri="{FF2B5EF4-FFF2-40B4-BE49-F238E27FC236}">
                <a16:creationId xmlns:a16="http://schemas.microsoft.com/office/drawing/2014/main" id="{414F177D-9F68-1A4C-A871-BED66E4B80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30CC8B9C-84F8-A843-ACA9-FF4AB4ED6F61}"/>
              </a:ext>
            </a:extLst>
          </p:cNvPr>
          <p:cNvSpPr>
            <a:spLocks noGrp="1"/>
          </p:cNvSpPr>
          <p:nvPr>
            <p:ph type="dt" sz="half" idx="10"/>
          </p:nvPr>
        </p:nvSpPr>
        <p:spPr/>
        <p:txBody>
          <a:bodyPr/>
          <a:lstStyle/>
          <a:p>
            <a:fld id="{7CC35A45-5E30-5141-92AF-FBFCD69C36CD}" type="datetimeFigureOut">
              <a:rPr lang="ru-RU" smtClean="0"/>
              <a:t>29.09.2021</a:t>
            </a:fld>
            <a:endParaRPr lang="ru-RU"/>
          </a:p>
        </p:txBody>
      </p:sp>
      <p:sp>
        <p:nvSpPr>
          <p:cNvPr id="6" name="Нижний колонтитул 5">
            <a:extLst>
              <a:ext uri="{FF2B5EF4-FFF2-40B4-BE49-F238E27FC236}">
                <a16:creationId xmlns:a16="http://schemas.microsoft.com/office/drawing/2014/main" id="{D0DC8EDB-E866-0245-ABB7-6FAFFDAE59C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A06C5EFA-AFFB-F240-A7BE-7C7537E65C99}"/>
              </a:ext>
            </a:extLst>
          </p:cNvPr>
          <p:cNvSpPr>
            <a:spLocks noGrp="1"/>
          </p:cNvSpPr>
          <p:nvPr>
            <p:ph type="sldNum" sz="quarter" idx="12"/>
          </p:nvPr>
        </p:nvSpPr>
        <p:spPr/>
        <p:txBody>
          <a:bodyPr/>
          <a:lstStyle/>
          <a:p>
            <a:fld id="{CFE539AC-0455-FC41-81BE-AAD07C12C912}" type="slidenum">
              <a:rPr lang="ru-RU" smtClean="0"/>
              <a:t>‹#›</a:t>
            </a:fld>
            <a:endParaRPr lang="ru-RU"/>
          </a:p>
        </p:txBody>
      </p:sp>
    </p:spTree>
    <p:extLst>
      <p:ext uri="{BB962C8B-B14F-4D97-AF65-F5344CB8AC3E}">
        <p14:creationId xmlns:p14="http://schemas.microsoft.com/office/powerpoint/2010/main" val="2184278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EB70C4F-CA35-9D4D-8D15-6CBA9572A6C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31FC0B36-4DB1-7044-864C-48299EC1D2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6335918C-7C90-E24C-A2FB-E78F19DB01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891D66F7-8F38-354F-B74C-48D8A653D1CC}"/>
              </a:ext>
            </a:extLst>
          </p:cNvPr>
          <p:cNvSpPr>
            <a:spLocks noGrp="1"/>
          </p:cNvSpPr>
          <p:nvPr>
            <p:ph type="dt" sz="half" idx="10"/>
          </p:nvPr>
        </p:nvSpPr>
        <p:spPr/>
        <p:txBody>
          <a:bodyPr/>
          <a:lstStyle/>
          <a:p>
            <a:fld id="{7CC35A45-5E30-5141-92AF-FBFCD69C36CD}" type="datetimeFigureOut">
              <a:rPr lang="ru-RU" smtClean="0"/>
              <a:t>29.09.2021</a:t>
            </a:fld>
            <a:endParaRPr lang="ru-RU"/>
          </a:p>
        </p:txBody>
      </p:sp>
      <p:sp>
        <p:nvSpPr>
          <p:cNvPr id="6" name="Нижний колонтитул 5">
            <a:extLst>
              <a:ext uri="{FF2B5EF4-FFF2-40B4-BE49-F238E27FC236}">
                <a16:creationId xmlns:a16="http://schemas.microsoft.com/office/drawing/2014/main" id="{D31A50ED-1843-3B47-A3E1-3B406E443AA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65E561F4-7D17-EC4C-9EB3-944E775E27A3}"/>
              </a:ext>
            </a:extLst>
          </p:cNvPr>
          <p:cNvSpPr>
            <a:spLocks noGrp="1"/>
          </p:cNvSpPr>
          <p:nvPr>
            <p:ph type="sldNum" sz="quarter" idx="12"/>
          </p:nvPr>
        </p:nvSpPr>
        <p:spPr/>
        <p:txBody>
          <a:bodyPr/>
          <a:lstStyle/>
          <a:p>
            <a:fld id="{CFE539AC-0455-FC41-81BE-AAD07C12C912}" type="slidenum">
              <a:rPr lang="ru-RU" smtClean="0"/>
              <a:t>‹#›</a:t>
            </a:fld>
            <a:endParaRPr lang="ru-RU"/>
          </a:p>
        </p:txBody>
      </p:sp>
    </p:spTree>
    <p:extLst>
      <p:ext uri="{BB962C8B-B14F-4D97-AF65-F5344CB8AC3E}">
        <p14:creationId xmlns:p14="http://schemas.microsoft.com/office/powerpoint/2010/main" val="3900367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D20497D-43BB-B44F-805F-22D5139AB5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EA89D670-93A3-1441-85DF-EB31DA724D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9556298D-98AC-B944-B9D2-3700640795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35A45-5E30-5141-92AF-FBFCD69C36CD}" type="datetimeFigureOut">
              <a:rPr lang="ru-RU" smtClean="0"/>
              <a:t>29.09.2021</a:t>
            </a:fld>
            <a:endParaRPr lang="ru-RU"/>
          </a:p>
        </p:txBody>
      </p:sp>
      <p:sp>
        <p:nvSpPr>
          <p:cNvPr id="5" name="Нижний колонтитул 4">
            <a:extLst>
              <a:ext uri="{FF2B5EF4-FFF2-40B4-BE49-F238E27FC236}">
                <a16:creationId xmlns:a16="http://schemas.microsoft.com/office/drawing/2014/main" id="{DBC4232C-C634-D142-B2A5-A9E238A78B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A0933DEB-F94C-8646-829D-6DB8EE187D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E539AC-0455-FC41-81BE-AAD07C12C912}" type="slidenum">
              <a:rPr lang="ru-RU" smtClean="0"/>
              <a:t>‹#›</a:t>
            </a:fld>
            <a:endParaRPr lang="ru-RU"/>
          </a:p>
        </p:txBody>
      </p:sp>
    </p:spTree>
    <p:extLst>
      <p:ext uri="{BB962C8B-B14F-4D97-AF65-F5344CB8AC3E}">
        <p14:creationId xmlns:p14="http://schemas.microsoft.com/office/powerpoint/2010/main" val="3272354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8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8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8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8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8;p1">
            <a:extLst>
              <a:ext uri="{FF2B5EF4-FFF2-40B4-BE49-F238E27FC236}">
                <a16:creationId xmlns:a16="http://schemas.microsoft.com/office/drawing/2014/main" id="{EDDEF1C6-E9E4-2446-B6DD-217EE664979B}"/>
              </a:ext>
            </a:extLst>
          </p:cNvPr>
          <p:cNvSpPr txBox="1"/>
          <p:nvPr/>
        </p:nvSpPr>
        <p:spPr>
          <a:xfrm>
            <a:off x="1415383" y="1137872"/>
            <a:ext cx="10014618" cy="1846659"/>
          </a:xfrm>
          <a:prstGeom prst="rect">
            <a:avLst/>
          </a:prstGeom>
          <a:noFill/>
          <a:ln>
            <a:noFill/>
          </a:ln>
        </p:spPr>
        <p:txBody>
          <a:bodyPr spcFirstLastPara="1" wrap="square" lIns="0" tIns="0" rIns="0" bIns="0" anchor="t" anchorCtr="0">
            <a:spAutoFit/>
          </a:bodyPr>
          <a:lstStyle/>
          <a:p>
            <a:r>
              <a:rPr lang="ru-RU" sz="6000" b="1" dirty="0">
                <a:solidFill>
                  <a:srgbClr val="C00000"/>
                </a:solidFill>
                <a:latin typeface="Times New Roman" panose="02020603050405020304" pitchFamily="18" charset="0"/>
                <a:cs typeface="Times New Roman" panose="02020603050405020304" pitchFamily="18" charset="0"/>
              </a:rPr>
              <a:t>ГРАММАТИЧЕСКИЕ </a:t>
            </a:r>
          </a:p>
          <a:p>
            <a:r>
              <a:rPr lang="ru-RU" sz="6000" b="1" dirty="0">
                <a:solidFill>
                  <a:srgbClr val="C00000"/>
                </a:solidFill>
                <a:latin typeface="Times New Roman" panose="02020603050405020304" pitchFamily="18" charset="0"/>
                <a:cs typeface="Times New Roman" panose="02020603050405020304" pitchFamily="18" charset="0"/>
              </a:rPr>
              <a:t>ОШИБКИ</a:t>
            </a:r>
            <a:endParaRPr lang="ru-RU" sz="8000" dirty="0">
              <a:solidFill>
                <a:srgbClr val="C00000"/>
              </a:solidFill>
              <a:latin typeface="Times New Roman" panose="02020603050405020304" pitchFamily="18" charset="0"/>
              <a:cs typeface="Times New Roman" panose="02020603050405020304" pitchFamily="18" charset="0"/>
            </a:endParaRPr>
          </a:p>
        </p:txBody>
      </p:sp>
      <p:sp>
        <p:nvSpPr>
          <p:cNvPr id="4" name="Прямоугольник 3">
            <a:extLst>
              <a:ext uri="{FF2B5EF4-FFF2-40B4-BE49-F238E27FC236}">
                <a16:creationId xmlns:a16="http://schemas.microsoft.com/office/drawing/2014/main" id="{045D119E-AB99-D84B-B3D5-B2A80AC464BD}"/>
              </a:ext>
            </a:extLst>
          </p:cNvPr>
          <p:cNvSpPr/>
          <p:nvPr/>
        </p:nvSpPr>
        <p:spPr>
          <a:xfrm rot="16200000">
            <a:off x="3272511" y="-756263"/>
            <a:ext cx="1436914" cy="10560061"/>
          </a:xfrm>
          <a:prstGeom prst="rect">
            <a:avLst/>
          </a:prstGeom>
          <a:solidFill>
            <a:srgbClr val="E11E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230606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0094" y="0"/>
            <a:ext cx="8229600" cy="4306490"/>
          </a:xfrm>
        </p:spPr>
        <p:txBody>
          <a:bodyPr>
            <a:normAutofit/>
          </a:bodyPr>
          <a:lstStyle/>
          <a:p>
            <a:pPr algn="ctr"/>
            <a:r>
              <a:rPr lang="ru-RU" sz="3200" dirty="0">
                <a:latin typeface="Times New Roman" pitchFamily="18" charset="0"/>
                <a:cs typeface="Times New Roman" pitchFamily="18" charset="0"/>
              </a:rPr>
              <a:t>Найдите </a:t>
            </a:r>
            <a:r>
              <a:rPr lang="ru-RU" sz="3200" b="1" dirty="0">
                <a:latin typeface="Times New Roman" pitchFamily="18" charset="0"/>
                <a:cs typeface="Times New Roman" pitchFamily="18" charset="0"/>
              </a:rPr>
              <a:t>ошибку</a:t>
            </a:r>
            <a:r>
              <a:rPr lang="ru-RU" sz="3200" dirty="0">
                <a:latin typeface="Times New Roman" pitchFamily="18" charset="0"/>
                <a:cs typeface="Times New Roman" pitchFamily="18" charset="0"/>
              </a:rPr>
              <a:t> и исправьте её</a:t>
            </a:r>
            <a:br>
              <a:rPr lang="ru-RU" sz="3200" dirty="0">
                <a:latin typeface="Times New Roman" pitchFamily="18" charset="0"/>
                <a:cs typeface="Times New Roman" pitchFamily="18" charset="0"/>
              </a:rPr>
            </a:br>
            <a:br>
              <a:rPr lang="ru-RU" sz="3200" dirty="0">
                <a:latin typeface="Times New Roman" pitchFamily="18" charset="0"/>
                <a:cs typeface="Times New Roman" pitchFamily="18" charset="0"/>
              </a:rPr>
            </a:br>
            <a:r>
              <a:rPr lang="ru-RU" sz="3200" dirty="0">
                <a:latin typeface="Times New Roman" pitchFamily="18" charset="0"/>
                <a:cs typeface="Times New Roman" pitchFamily="18" charset="0"/>
              </a:rPr>
              <a:t>Автор в этой статье исследует и рассуждает о природе света.</a:t>
            </a:r>
          </a:p>
        </p:txBody>
      </p:sp>
      <p:sp>
        <p:nvSpPr>
          <p:cNvPr id="4" name="Прямоугольник 3">
            <a:extLst>
              <a:ext uri="{FF2B5EF4-FFF2-40B4-BE49-F238E27FC236}">
                <a16:creationId xmlns:a16="http://schemas.microsoft.com/office/drawing/2014/main" id="{14FB03E9-784C-4D4F-AB2C-B000A371516B}"/>
              </a:ext>
            </a:extLst>
          </p:cNvPr>
          <p:cNvSpPr/>
          <p:nvPr/>
        </p:nvSpPr>
        <p:spPr>
          <a:xfrm>
            <a:off x="10755086" y="-210640"/>
            <a:ext cx="1436914" cy="7441396"/>
          </a:xfrm>
          <a:prstGeom prst="rect">
            <a:avLst/>
          </a:prstGeom>
          <a:solidFill>
            <a:srgbClr val="E11E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a:extLst>
              <a:ext uri="{FF2B5EF4-FFF2-40B4-BE49-F238E27FC236}">
                <a16:creationId xmlns:a16="http://schemas.microsoft.com/office/drawing/2014/main" id="{4B891A63-0491-B04E-AAB7-1B61F858523A}"/>
              </a:ext>
            </a:extLst>
          </p:cNvPr>
          <p:cNvPicPr>
            <a:picLocks noChangeAspect="1"/>
          </p:cNvPicPr>
          <p:nvPr/>
        </p:nvPicPr>
        <p:blipFill>
          <a:blip r:embed="rId2"/>
          <a:stretch>
            <a:fillRect/>
          </a:stretch>
        </p:blipFill>
        <p:spPr>
          <a:xfrm rot="1189458">
            <a:off x="1287696" y="4340536"/>
            <a:ext cx="2921813" cy="2921813"/>
          </a:xfrm>
          <a:prstGeom prst="rect">
            <a:avLst/>
          </a:prstGeom>
        </p:spPr>
      </p:pic>
      <p:sp>
        <p:nvSpPr>
          <p:cNvPr id="6" name="Овальная выноска 5">
            <a:extLst>
              <a:ext uri="{FF2B5EF4-FFF2-40B4-BE49-F238E27FC236}">
                <a16:creationId xmlns:a16="http://schemas.microsoft.com/office/drawing/2014/main" id="{4B2686A3-655B-EB45-8E0D-F854A9B96346}"/>
              </a:ext>
            </a:extLst>
          </p:cNvPr>
          <p:cNvSpPr/>
          <p:nvPr/>
        </p:nvSpPr>
        <p:spPr>
          <a:xfrm rot="19363442">
            <a:off x="-819063" y="3708857"/>
            <a:ext cx="2542032" cy="2052609"/>
          </a:xfrm>
          <a:prstGeom prst="wedgeEllipseCallout">
            <a:avLst>
              <a:gd name="adj1" fmla="val 313"/>
              <a:gd name="adj2" fmla="val 63398"/>
            </a:avLst>
          </a:prstGeom>
          <a:solidFill>
            <a:srgbClr val="FBEBD7"/>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7" name="TextBox 6">
            <a:extLst>
              <a:ext uri="{FF2B5EF4-FFF2-40B4-BE49-F238E27FC236}">
                <a16:creationId xmlns:a16="http://schemas.microsoft.com/office/drawing/2014/main" id="{4C90B06B-1EFF-2744-A315-8CE8C722E38B}"/>
              </a:ext>
            </a:extLst>
          </p:cNvPr>
          <p:cNvSpPr txBox="1"/>
          <p:nvPr/>
        </p:nvSpPr>
        <p:spPr>
          <a:xfrm rot="20269803">
            <a:off x="-67551" y="3967556"/>
            <a:ext cx="1702689" cy="1384995"/>
          </a:xfrm>
          <a:prstGeom prst="rect">
            <a:avLst/>
          </a:prstGeom>
          <a:noFill/>
        </p:spPr>
        <p:txBody>
          <a:bodyPr wrap="square" rtlCol="0">
            <a:spAutoFit/>
          </a:bodyPr>
          <a:lstStyle/>
          <a:p>
            <a:pPr algn="ctr"/>
            <a:r>
              <a:rPr lang="ru-RU" sz="2800" b="1" dirty="0">
                <a:latin typeface="Times New Roman" panose="02020603050405020304" pitchFamily="18" charset="0"/>
                <a:ea typeface="AppleGothic" pitchFamily="2" charset="-127"/>
                <a:cs typeface="Times New Roman" panose="02020603050405020304" pitchFamily="18" charset="0"/>
              </a:rPr>
              <a:t>Какое правило?</a:t>
            </a:r>
          </a:p>
        </p:txBody>
      </p:sp>
    </p:spTree>
    <p:extLst>
      <p:ext uri="{BB962C8B-B14F-4D97-AF65-F5344CB8AC3E}">
        <p14:creationId xmlns:p14="http://schemas.microsoft.com/office/powerpoint/2010/main" val="2878271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6859" y="201050"/>
            <a:ext cx="8229600" cy="6178698"/>
          </a:xfrm>
        </p:spPr>
        <p:txBody>
          <a:bodyPr>
            <a:normAutofit/>
          </a:bodyPr>
          <a:lstStyle/>
          <a:p>
            <a:pPr algn="ctr"/>
            <a:r>
              <a:rPr lang="ru-RU" sz="3200" b="1" dirty="0">
                <a:latin typeface="Times New Roman" pitchFamily="18" charset="0"/>
                <a:cs typeface="Times New Roman" pitchFamily="18" charset="0"/>
              </a:rPr>
              <a:t>От глагола-сказуемого должны задаваться одинаковые вопросы к однородным второстепенным членам (или должны быть использованы разные глаголы-сказуемые).</a:t>
            </a:r>
            <a:br>
              <a:rPr lang="ru-RU" sz="3200" dirty="0">
                <a:latin typeface="Times New Roman" pitchFamily="18" charset="0"/>
                <a:cs typeface="Times New Roman" pitchFamily="18" charset="0"/>
              </a:rPr>
            </a:br>
            <a:r>
              <a:rPr lang="ru-RU" sz="3200" dirty="0">
                <a:latin typeface="Times New Roman" pitchFamily="18" charset="0"/>
                <a:cs typeface="Times New Roman" pitchFamily="18" charset="0"/>
              </a:rPr>
              <a:t>     </a:t>
            </a:r>
            <a:br>
              <a:rPr lang="ru-RU" sz="3200" dirty="0">
                <a:latin typeface="Times New Roman" pitchFamily="18" charset="0"/>
                <a:cs typeface="Times New Roman" pitchFamily="18" charset="0"/>
              </a:rPr>
            </a:br>
            <a:br>
              <a:rPr lang="ru-RU" sz="3200" dirty="0">
                <a:latin typeface="Times New Roman" pitchFamily="18" charset="0"/>
                <a:cs typeface="Times New Roman" pitchFamily="18" charset="0"/>
              </a:rPr>
            </a:br>
            <a:r>
              <a:rPr lang="ru-RU" sz="3200" i="1" dirty="0">
                <a:latin typeface="Times New Roman" pitchFamily="18" charset="0"/>
                <a:cs typeface="Times New Roman" pitchFamily="18" charset="0"/>
              </a:rPr>
              <a:t>Автор в этой статье исследует (ЧТО?) природу света и рассуждает (О ЧЕМ?) о ней.</a:t>
            </a:r>
            <a:br>
              <a:rPr lang="ru-RU" sz="3200" i="1" dirty="0">
                <a:latin typeface="Times New Roman" pitchFamily="18" charset="0"/>
                <a:cs typeface="Times New Roman" pitchFamily="18" charset="0"/>
              </a:rPr>
            </a:br>
            <a:br>
              <a:rPr lang="ru-RU" sz="3200" i="1" dirty="0">
                <a:latin typeface="Times New Roman" pitchFamily="18" charset="0"/>
                <a:cs typeface="Times New Roman" pitchFamily="18" charset="0"/>
              </a:rPr>
            </a:br>
            <a:r>
              <a:rPr lang="ru-RU" sz="3200" i="1" dirty="0">
                <a:latin typeface="Times New Roman" pitchFamily="18" charset="0"/>
                <a:cs typeface="Times New Roman" pitchFamily="18" charset="0"/>
              </a:rPr>
              <a:t>     Автор в этой статье исследует (ЧТО?) и изучает (ЧТО?) природу света.</a:t>
            </a:r>
          </a:p>
        </p:txBody>
      </p:sp>
      <p:sp>
        <p:nvSpPr>
          <p:cNvPr id="4" name="Прямоугольник 3">
            <a:extLst>
              <a:ext uri="{FF2B5EF4-FFF2-40B4-BE49-F238E27FC236}">
                <a16:creationId xmlns:a16="http://schemas.microsoft.com/office/drawing/2014/main" id="{E8A993FE-B420-9043-830B-B0D465A341CA}"/>
              </a:ext>
            </a:extLst>
          </p:cNvPr>
          <p:cNvSpPr/>
          <p:nvPr/>
        </p:nvSpPr>
        <p:spPr>
          <a:xfrm>
            <a:off x="10755086" y="-210640"/>
            <a:ext cx="1436914" cy="7441396"/>
          </a:xfrm>
          <a:prstGeom prst="rect">
            <a:avLst/>
          </a:prstGeom>
          <a:solidFill>
            <a:srgbClr val="E11E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a:extLst>
              <a:ext uri="{FF2B5EF4-FFF2-40B4-BE49-F238E27FC236}">
                <a16:creationId xmlns:a16="http://schemas.microsoft.com/office/drawing/2014/main" id="{3FC842D1-6A87-1548-B589-61C2084EE098}"/>
              </a:ext>
            </a:extLst>
          </p:cNvPr>
          <p:cNvSpPr txBox="1"/>
          <p:nvPr/>
        </p:nvSpPr>
        <p:spPr>
          <a:xfrm>
            <a:off x="10892132" y="0"/>
            <a:ext cx="1292662" cy="4385471"/>
          </a:xfrm>
          <a:prstGeom prst="rect">
            <a:avLst/>
          </a:prstGeom>
          <a:noFill/>
        </p:spPr>
        <p:txBody>
          <a:bodyPr vert="vert270" wrap="square" rtlCol="0">
            <a:spAutoFit/>
          </a:bodyPr>
          <a:lstStyle/>
          <a:p>
            <a:pPr algn="ctr"/>
            <a:r>
              <a:rPr lang="ru-RU" sz="3600" b="1" spc="300" dirty="0">
                <a:solidFill>
                  <a:schemeClr val="bg1"/>
                </a:solidFill>
                <a:latin typeface="Times New Roman" panose="02020603050405020304" pitchFamily="18" charset="0"/>
                <a:cs typeface="Times New Roman" panose="02020603050405020304" pitchFamily="18" charset="0"/>
              </a:rPr>
              <a:t>ОДНОРОДНЫЕ ЧЛЕНЫ </a:t>
            </a:r>
          </a:p>
        </p:txBody>
      </p:sp>
      <p:pic>
        <p:nvPicPr>
          <p:cNvPr id="6" name="Рисунок 5">
            <a:extLst>
              <a:ext uri="{FF2B5EF4-FFF2-40B4-BE49-F238E27FC236}">
                <a16:creationId xmlns:a16="http://schemas.microsoft.com/office/drawing/2014/main" id="{FBB179AB-C920-6245-B31A-3A17CFC8B7F1}"/>
              </a:ext>
            </a:extLst>
          </p:cNvPr>
          <p:cNvPicPr>
            <a:picLocks noChangeAspect="1"/>
          </p:cNvPicPr>
          <p:nvPr/>
        </p:nvPicPr>
        <p:blipFill>
          <a:blip r:embed="rId2"/>
          <a:stretch>
            <a:fillRect/>
          </a:stretch>
        </p:blipFill>
        <p:spPr>
          <a:xfrm flipH="1">
            <a:off x="9831049" y="4700002"/>
            <a:ext cx="2360951" cy="2360951"/>
          </a:xfrm>
          <a:prstGeom prst="rect">
            <a:avLst/>
          </a:prstGeom>
        </p:spPr>
      </p:pic>
    </p:spTree>
    <p:extLst>
      <p:ext uri="{BB962C8B-B14F-4D97-AF65-F5344CB8AC3E}">
        <p14:creationId xmlns:p14="http://schemas.microsoft.com/office/powerpoint/2010/main" val="138381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0094" y="0"/>
            <a:ext cx="8229600" cy="4306490"/>
          </a:xfrm>
        </p:spPr>
        <p:txBody>
          <a:bodyPr>
            <a:normAutofit/>
          </a:bodyPr>
          <a:lstStyle/>
          <a:p>
            <a:pPr algn="ctr"/>
            <a:r>
              <a:rPr lang="ru-RU" sz="3200" dirty="0">
                <a:latin typeface="Times New Roman" pitchFamily="18" charset="0"/>
                <a:cs typeface="Times New Roman" pitchFamily="18" charset="0"/>
              </a:rPr>
              <a:t>Найдите </a:t>
            </a:r>
            <a:r>
              <a:rPr lang="ru-RU" sz="3200" b="1" dirty="0">
                <a:latin typeface="Times New Roman" pitchFamily="18" charset="0"/>
                <a:cs typeface="Times New Roman" pitchFamily="18" charset="0"/>
              </a:rPr>
              <a:t>ошибку</a:t>
            </a:r>
            <a:r>
              <a:rPr lang="ru-RU" sz="3200" dirty="0">
                <a:latin typeface="Times New Roman" pitchFamily="18" charset="0"/>
                <a:cs typeface="Times New Roman" pitchFamily="18" charset="0"/>
              </a:rPr>
              <a:t> и исправьте её</a:t>
            </a:r>
            <a:br>
              <a:rPr lang="ru-RU" sz="3200" dirty="0">
                <a:latin typeface="Times New Roman" pitchFamily="18" charset="0"/>
                <a:cs typeface="Times New Roman" pitchFamily="18" charset="0"/>
              </a:rPr>
            </a:br>
            <a:br>
              <a:rPr lang="ru-RU" sz="3200" dirty="0">
                <a:latin typeface="Times New Roman" pitchFamily="18" charset="0"/>
                <a:cs typeface="Times New Roman" pitchFamily="18" charset="0"/>
              </a:rPr>
            </a:br>
            <a:r>
              <a:rPr lang="ru-RU" sz="3200" dirty="0">
                <a:latin typeface="Times New Roman" pitchFamily="18" charset="0"/>
                <a:cs typeface="Times New Roman" pitchFamily="18" charset="0"/>
              </a:rPr>
              <a:t>Это событие было не только  значимым для учеников, но и для  всех учителей.</a:t>
            </a:r>
            <a:br>
              <a:rPr lang="ru-RU" sz="3200" dirty="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
        <p:nvSpPr>
          <p:cNvPr id="4" name="Прямоугольник 3">
            <a:extLst>
              <a:ext uri="{FF2B5EF4-FFF2-40B4-BE49-F238E27FC236}">
                <a16:creationId xmlns:a16="http://schemas.microsoft.com/office/drawing/2014/main" id="{4A7BAE9D-DB01-6946-B2CC-1054FD328B75}"/>
              </a:ext>
            </a:extLst>
          </p:cNvPr>
          <p:cNvSpPr/>
          <p:nvPr/>
        </p:nvSpPr>
        <p:spPr>
          <a:xfrm>
            <a:off x="10755086" y="-210640"/>
            <a:ext cx="1436914" cy="7441396"/>
          </a:xfrm>
          <a:prstGeom prst="rect">
            <a:avLst/>
          </a:prstGeom>
          <a:solidFill>
            <a:srgbClr val="E11E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a:extLst>
              <a:ext uri="{FF2B5EF4-FFF2-40B4-BE49-F238E27FC236}">
                <a16:creationId xmlns:a16="http://schemas.microsoft.com/office/drawing/2014/main" id="{1B89799E-D9E8-984C-A8FD-345F51A2455F}"/>
              </a:ext>
            </a:extLst>
          </p:cNvPr>
          <p:cNvPicPr>
            <a:picLocks noChangeAspect="1"/>
          </p:cNvPicPr>
          <p:nvPr/>
        </p:nvPicPr>
        <p:blipFill>
          <a:blip r:embed="rId2"/>
          <a:stretch>
            <a:fillRect/>
          </a:stretch>
        </p:blipFill>
        <p:spPr>
          <a:xfrm rot="1189458">
            <a:off x="1287696" y="4340536"/>
            <a:ext cx="2921813" cy="2921813"/>
          </a:xfrm>
          <a:prstGeom prst="rect">
            <a:avLst/>
          </a:prstGeom>
        </p:spPr>
      </p:pic>
      <p:sp>
        <p:nvSpPr>
          <p:cNvPr id="6" name="Овальная выноска 5">
            <a:extLst>
              <a:ext uri="{FF2B5EF4-FFF2-40B4-BE49-F238E27FC236}">
                <a16:creationId xmlns:a16="http://schemas.microsoft.com/office/drawing/2014/main" id="{31F6CFD3-B7CB-B641-9550-E9EA0347CC5D}"/>
              </a:ext>
            </a:extLst>
          </p:cNvPr>
          <p:cNvSpPr/>
          <p:nvPr/>
        </p:nvSpPr>
        <p:spPr>
          <a:xfrm rot="19363442">
            <a:off x="-819063" y="3708857"/>
            <a:ext cx="2542032" cy="2052609"/>
          </a:xfrm>
          <a:prstGeom prst="wedgeEllipseCallout">
            <a:avLst>
              <a:gd name="adj1" fmla="val 313"/>
              <a:gd name="adj2" fmla="val 63398"/>
            </a:avLst>
          </a:prstGeom>
          <a:solidFill>
            <a:srgbClr val="FBEBD7"/>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7" name="TextBox 6">
            <a:extLst>
              <a:ext uri="{FF2B5EF4-FFF2-40B4-BE49-F238E27FC236}">
                <a16:creationId xmlns:a16="http://schemas.microsoft.com/office/drawing/2014/main" id="{638BE753-65DC-7A49-BDC2-87DD7B1BF66B}"/>
              </a:ext>
            </a:extLst>
          </p:cNvPr>
          <p:cNvSpPr txBox="1"/>
          <p:nvPr/>
        </p:nvSpPr>
        <p:spPr>
          <a:xfrm rot="20269803">
            <a:off x="-67551" y="3967556"/>
            <a:ext cx="1702689" cy="1384995"/>
          </a:xfrm>
          <a:prstGeom prst="rect">
            <a:avLst/>
          </a:prstGeom>
          <a:noFill/>
        </p:spPr>
        <p:txBody>
          <a:bodyPr wrap="square" rtlCol="0">
            <a:spAutoFit/>
          </a:bodyPr>
          <a:lstStyle/>
          <a:p>
            <a:pPr algn="ctr"/>
            <a:r>
              <a:rPr lang="ru-RU" sz="2800" b="1" dirty="0">
                <a:latin typeface="Times New Roman" panose="02020603050405020304" pitchFamily="18" charset="0"/>
                <a:ea typeface="AppleGothic" pitchFamily="2" charset="-127"/>
                <a:cs typeface="Times New Roman" panose="02020603050405020304" pitchFamily="18" charset="0"/>
              </a:rPr>
              <a:t>Какое правило?</a:t>
            </a:r>
          </a:p>
        </p:txBody>
      </p:sp>
    </p:spTree>
    <p:extLst>
      <p:ext uri="{BB962C8B-B14F-4D97-AF65-F5344CB8AC3E}">
        <p14:creationId xmlns:p14="http://schemas.microsoft.com/office/powerpoint/2010/main" val="3147233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871" y="292160"/>
            <a:ext cx="9968459" cy="5962674"/>
          </a:xfrm>
        </p:spPr>
        <p:txBody>
          <a:bodyPr>
            <a:normAutofit/>
          </a:bodyPr>
          <a:lstStyle/>
          <a:p>
            <a:pPr algn="ctr"/>
            <a:r>
              <a:rPr lang="ru-RU" sz="2800" b="1" dirty="0">
                <a:latin typeface="Times New Roman" pitchFamily="18" charset="0"/>
                <a:cs typeface="Times New Roman" pitchFamily="18" charset="0"/>
              </a:rPr>
              <a:t>Части двойных</a:t>
            </a:r>
            <a:r>
              <a:rPr lang="en-US" sz="2800" b="1" dirty="0">
                <a:latin typeface="Times New Roman" pitchFamily="18" charset="0"/>
                <a:cs typeface="Times New Roman" pitchFamily="18" charset="0"/>
              </a:rPr>
              <a:t> </a:t>
            </a:r>
            <a:r>
              <a:rPr lang="ru-RU" sz="2800" b="1" dirty="0">
                <a:latin typeface="Times New Roman" pitchFamily="18" charset="0"/>
                <a:cs typeface="Times New Roman" pitchFamily="18" charset="0"/>
              </a:rPr>
              <a:t>союзов (не только...</a:t>
            </a:r>
            <a:r>
              <a:rPr lang="en-US" sz="2800" b="1" dirty="0">
                <a:latin typeface="Times New Roman" pitchFamily="18" charset="0"/>
                <a:cs typeface="Times New Roman" pitchFamily="18" charset="0"/>
              </a:rPr>
              <a:t>  </a:t>
            </a:r>
            <a:r>
              <a:rPr lang="ru-RU" sz="2800" b="1" dirty="0">
                <a:latin typeface="Times New Roman" pitchFamily="18" charset="0"/>
                <a:cs typeface="Times New Roman" pitchFamily="18" charset="0"/>
              </a:rPr>
              <a:t>но и ...; как..., так и... и так далее)</a:t>
            </a:r>
            <a:r>
              <a:rPr lang="en-US" sz="2800" b="1" dirty="0">
                <a:latin typeface="Times New Roman" pitchFamily="18" charset="0"/>
                <a:cs typeface="Times New Roman" pitchFamily="18" charset="0"/>
              </a:rPr>
              <a:t> </a:t>
            </a:r>
            <a:r>
              <a:rPr lang="ru-RU" sz="2800" b="1" dirty="0">
                <a:latin typeface="Times New Roman" pitchFamily="18" charset="0"/>
                <a:cs typeface="Times New Roman" pitchFamily="18" charset="0"/>
              </a:rPr>
              <a:t>должны соединять только однородные  члены,</a:t>
            </a:r>
            <a:r>
              <a:rPr lang="en-US" sz="2800" b="1" dirty="0">
                <a:latin typeface="Times New Roman" pitchFamily="18" charset="0"/>
                <a:cs typeface="Times New Roman" pitchFamily="18" charset="0"/>
              </a:rPr>
              <a:t>  </a:t>
            </a:r>
            <a:r>
              <a:rPr lang="ru-RU" sz="2800" b="1" dirty="0">
                <a:latin typeface="Times New Roman" pitchFamily="18" charset="0"/>
                <a:cs typeface="Times New Roman" pitchFamily="18" charset="0"/>
              </a:rPr>
              <a:t>отвечающие на один и тот же вопрос и относящиеся к одной и той же части речи.</a:t>
            </a:r>
            <a:br>
              <a:rPr lang="ru-RU" sz="2800" i="1" dirty="0">
                <a:latin typeface="Times New Roman" pitchFamily="18" charset="0"/>
                <a:cs typeface="Times New Roman" pitchFamily="18" charset="0"/>
              </a:rPr>
            </a:br>
            <a:br>
              <a:rPr lang="ru-RU" sz="2800" dirty="0">
                <a:latin typeface="Times New Roman" pitchFamily="18" charset="0"/>
                <a:cs typeface="Times New Roman" pitchFamily="18" charset="0"/>
              </a:rPr>
            </a:br>
            <a:r>
              <a:rPr lang="ru-RU" sz="2800" dirty="0">
                <a:latin typeface="Times New Roman" pitchFamily="18" charset="0"/>
                <a:cs typeface="Times New Roman" pitchFamily="18" charset="0"/>
              </a:rPr>
              <a:t>   </a:t>
            </a:r>
            <a:r>
              <a:rPr lang="ru-RU" sz="2800" i="1" dirty="0">
                <a:latin typeface="Times New Roman" pitchFamily="18" charset="0"/>
                <a:cs typeface="Times New Roman" pitchFamily="18" charset="0"/>
              </a:rPr>
              <a:t>Это событие было значимым  </a:t>
            </a:r>
            <a:r>
              <a:rPr lang="ru-RU" sz="2800" b="1" i="1" dirty="0">
                <a:latin typeface="Times New Roman" pitchFamily="18" charset="0"/>
                <a:cs typeface="Times New Roman" pitchFamily="18" charset="0"/>
              </a:rPr>
              <a:t>не только </a:t>
            </a:r>
            <a:r>
              <a:rPr lang="ru-RU" sz="2800" i="1" dirty="0">
                <a:latin typeface="Times New Roman" pitchFamily="18" charset="0"/>
                <a:cs typeface="Times New Roman" pitchFamily="18" charset="0"/>
              </a:rPr>
              <a:t>для учеников, </a:t>
            </a:r>
            <a:r>
              <a:rPr lang="ru-RU" sz="2800" b="1" i="1" dirty="0">
                <a:latin typeface="Times New Roman" pitchFamily="18" charset="0"/>
                <a:cs typeface="Times New Roman" pitchFamily="18" charset="0"/>
              </a:rPr>
              <a:t>но и</a:t>
            </a:r>
            <a:r>
              <a:rPr lang="ru-RU" sz="2800" i="1" dirty="0">
                <a:latin typeface="Times New Roman" pitchFamily="18" charset="0"/>
                <a:cs typeface="Times New Roman" pitchFamily="18" charset="0"/>
              </a:rPr>
              <a:t> для учителей.</a:t>
            </a:r>
            <a:br>
              <a:rPr lang="ru-RU" sz="2800" dirty="0">
                <a:latin typeface="Times New Roman" pitchFamily="18" charset="0"/>
                <a:cs typeface="Times New Roman" pitchFamily="18" charset="0"/>
              </a:rPr>
            </a:br>
            <a:br>
              <a:rPr lang="ru-RU" sz="2800" dirty="0">
                <a:latin typeface="Times New Roman" pitchFamily="18" charset="0"/>
                <a:cs typeface="Times New Roman" pitchFamily="18" charset="0"/>
              </a:rPr>
            </a:br>
            <a:r>
              <a:rPr lang="ru-RU" sz="2800" dirty="0">
                <a:latin typeface="Times New Roman" pitchFamily="18" charset="0"/>
                <a:cs typeface="Times New Roman" pitchFamily="18" charset="0"/>
              </a:rPr>
              <a:t>Для нас </a:t>
            </a:r>
            <a:r>
              <a:rPr lang="ru-RU" sz="2800" b="1" dirty="0">
                <a:latin typeface="Times New Roman" pitchFamily="18" charset="0"/>
                <a:cs typeface="Times New Roman" pitchFamily="18" charset="0"/>
              </a:rPr>
              <a:t>как</a:t>
            </a:r>
            <a:r>
              <a:rPr lang="ru-RU" sz="2800" dirty="0">
                <a:latin typeface="Times New Roman" pitchFamily="18" charset="0"/>
                <a:cs typeface="Times New Roman" pitchFamily="18" charset="0"/>
              </a:rPr>
              <a:t> интересен образ Раскольникова, </a:t>
            </a:r>
            <a:r>
              <a:rPr lang="ru-RU" sz="2800" b="1" dirty="0">
                <a:latin typeface="Times New Roman" pitchFamily="18" charset="0"/>
                <a:cs typeface="Times New Roman" pitchFamily="18" charset="0"/>
              </a:rPr>
              <a:t>так и</a:t>
            </a:r>
            <a:r>
              <a:rPr lang="ru-RU" sz="2800" dirty="0">
                <a:latin typeface="Times New Roman" pitchFamily="18" charset="0"/>
                <a:cs typeface="Times New Roman" pitchFamily="18" charset="0"/>
              </a:rPr>
              <a:t> образ Сони Мармеладовой.</a:t>
            </a:r>
            <a:br>
              <a:rPr lang="ru-RU" sz="2800" dirty="0">
                <a:latin typeface="Times New Roman" pitchFamily="18" charset="0"/>
                <a:cs typeface="Times New Roman" pitchFamily="18" charset="0"/>
              </a:rPr>
            </a:br>
            <a:r>
              <a:rPr lang="ru-RU" sz="2800" dirty="0">
                <a:latin typeface="Times New Roman" pitchFamily="18" charset="0"/>
                <a:cs typeface="Times New Roman" pitchFamily="18" charset="0"/>
              </a:rPr>
              <a:t>( </a:t>
            </a:r>
            <a:r>
              <a:rPr lang="ru-RU" sz="2800" i="1" dirty="0">
                <a:latin typeface="Times New Roman" pitchFamily="18" charset="0"/>
                <a:cs typeface="Times New Roman" pitchFamily="18" charset="0"/>
              </a:rPr>
              <a:t>Для нас интересен </a:t>
            </a:r>
            <a:r>
              <a:rPr lang="ru-RU" sz="2800" b="1" i="1" dirty="0">
                <a:latin typeface="Times New Roman" pitchFamily="18" charset="0"/>
                <a:cs typeface="Times New Roman" pitchFamily="18" charset="0"/>
              </a:rPr>
              <a:t>как</a:t>
            </a:r>
            <a:r>
              <a:rPr lang="ru-RU" sz="2800" i="1" dirty="0">
                <a:latin typeface="Times New Roman" pitchFamily="18" charset="0"/>
                <a:cs typeface="Times New Roman" pitchFamily="18" charset="0"/>
              </a:rPr>
              <a:t> образ Раскольникова, </a:t>
            </a:r>
            <a:r>
              <a:rPr lang="ru-RU" sz="2800" b="1" i="1" dirty="0">
                <a:latin typeface="Times New Roman" pitchFamily="18" charset="0"/>
                <a:cs typeface="Times New Roman" pitchFamily="18" charset="0"/>
              </a:rPr>
              <a:t>так  и </a:t>
            </a:r>
            <a:r>
              <a:rPr lang="ru-RU" sz="2800" i="1" dirty="0">
                <a:latin typeface="Times New Roman" pitchFamily="18" charset="0"/>
                <a:cs typeface="Times New Roman" pitchFamily="18" charset="0"/>
              </a:rPr>
              <a:t>образ Сони Мармеладовой)</a:t>
            </a:r>
          </a:p>
        </p:txBody>
      </p:sp>
      <p:sp>
        <p:nvSpPr>
          <p:cNvPr id="4" name="Прямоугольник 3">
            <a:extLst>
              <a:ext uri="{FF2B5EF4-FFF2-40B4-BE49-F238E27FC236}">
                <a16:creationId xmlns:a16="http://schemas.microsoft.com/office/drawing/2014/main" id="{58F6D961-A154-7A43-A6BD-6E62D2EBDADC}"/>
              </a:ext>
            </a:extLst>
          </p:cNvPr>
          <p:cNvSpPr/>
          <p:nvPr/>
        </p:nvSpPr>
        <p:spPr>
          <a:xfrm>
            <a:off x="10755086" y="-210640"/>
            <a:ext cx="1436914" cy="7441396"/>
          </a:xfrm>
          <a:prstGeom prst="rect">
            <a:avLst/>
          </a:prstGeom>
          <a:solidFill>
            <a:srgbClr val="E11E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a:extLst>
              <a:ext uri="{FF2B5EF4-FFF2-40B4-BE49-F238E27FC236}">
                <a16:creationId xmlns:a16="http://schemas.microsoft.com/office/drawing/2014/main" id="{80764640-6F23-C74A-ACE7-41C029258519}"/>
              </a:ext>
            </a:extLst>
          </p:cNvPr>
          <p:cNvSpPr txBox="1"/>
          <p:nvPr/>
        </p:nvSpPr>
        <p:spPr>
          <a:xfrm>
            <a:off x="10892132" y="0"/>
            <a:ext cx="1292662" cy="4385471"/>
          </a:xfrm>
          <a:prstGeom prst="rect">
            <a:avLst/>
          </a:prstGeom>
          <a:noFill/>
        </p:spPr>
        <p:txBody>
          <a:bodyPr vert="vert270" wrap="square" rtlCol="0">
            <a:spAutoFit/>
          </a:bodyPr>
          <a:lstStyle/>
          <a:p>
            <a:pPr algn="ctr"/>
            <a:r>
              <a:rPr lang="ru-RU" sz="3600" b="1" spc="300" dirty="0">
                <a:solidFill>
                  <a:schemeClr val="bg1"/>
                </a:solidFill>
                <a:latin typeface="Times New Roman" panose="02020603050405020304" pitchFamily="18" charset="0"/>
                <a:cs typeface="Times New Roman" panose="02020603050405020304" pitchFamily="18" charset="0"/>
              </a:rPr>
              <a:t>ОДНОРОДНЫЕ ЧЛЕНЫ </a:t>
            </a:r>
          </a:p>
        </p:txBody>
      </p:sp>
      <p:pic>
        <p:nvPicPr>
          <p:cNvPr id="6" name="Рисунок 5">
            <a:extLst>
              <a:ext uri="{FF2B5EF4-FFF2-40B4-BE49-F238E27FC236}">
                <a16:creationId xmlns:a16="http://schemas.microsoft.com/office/drawing/2014/main" id="{6A75C8F5-B828-AC48-850D-02A1875A9620}"/>
              </a:ext>
            </a:extLst>
          </p:cNvPr>
          <p:cNvPicPr>
            <a:picLocks noChangeAspect="1"/>
          </p:cNvPicPr>
          <p:nvPr/>
        </p:nvPicPr>
        <p:blipFill>
          <a:blip r:embed="rId2"/>
          <a:stretch>
            <a:fillRect/>
          </a:stretch>
        </p:blipFill>
        <p:spPr>
          <a:xfrm flipH="1">
            <a:off x="9831049" y="4700002"/>
            <a:ext cx="2360951" cy="2360951"/>
          </a:xfrm>
          <a:prstGeom prst="rect">
            <a:avLst/>
          </a:prstGeom>
        </p:spPr>
      </p:pic>
    </p:spTree>
    <p:extLst>
      <p:ext uri="{BB962C8B-B14F-4D97-AF65-F5344CB8AC3E}">
        <p14:creationId xmlns:p14="http://schemas.microsoft.com/office/powerpoint/2010/main" val="2146780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0094" y="0"/>
            <a:ext cx="8229600" cy="4306490"/>
          </a:xfrm>
        </p:spPr>
        <p:txBody>
          <a:bodyPr>
            <a:normAutofit/>
          </a:bodyPr>
          <a:lstStyle/>
          <a:p>
            <a:pPr algn="ctr"/>
            <a:r>
              <a:rPr lang="ru-RU" sz="3200" dirty="0">
                <a:latin typeface="Times New Roman" pitchFamily="18" charset="0"/>
                <a:cs typeface="Times New Roman" pitchFamily="18" charset="0"/>
              </a:rPr>
              <a:t>Найдите </a:t>
            </a:r>
            <a:r>
              <a:rPr lang="ru-RU" sz="3200" b="1" dirty="0">
                <a:latin typeface="Times New Roman" pitchFamily="18" charset="0"/>
                <a:cs typeface="Times New Roman" pitchFamily="18" charset="0"/>
              </a:rPr>
              <a:t>ошибку</a:t>
            </a:r>
            <a:r>
              <a:rPr lang="ru-RU" sz="3200" dirty="0">
                <a:latin typeface="Times New Roman" pitchFamily="18" charset="0"/>
                <a:cs typeface="Times New Roman" pitchFamily="18" charset="0"/>
              </a:rPr>
              <a:t> и исправьте её</a:t>
            </a:r>
            <a:br>
              <a:rPr lang="ru-RU" sz="3200" dirty="0">
                <a:latin typeface="Times New Roman" pitchFamily="18" charset="0"/>
                <a:cs typeface="Times New Roman" pitchFamily="18" charset="0"/>
              </a:rPr>
            </a:br>
            <a:br>
              <a:rPr lang="ru-RU" sz="3200" dirty="0">
                <a:latin typeface="Times New Roman" pitchFamily="18" charset="0"/>
                <a:cs typeface="Times New Roman" pitchFamily="18" charset="0"/>
              </a:rPr>
            </a:br>
            <a:r>
              <a:rPr lang="ru-RU" sz="3200" dirty="0">
                <a:latin typeface="Times New Roman" pitchFamily="18" charset="0"/>
                <a:cs typeface="Times New Roman" pitchFamily="18" charset="0"/>
              </a:rPr>
              <a:t>Они посетили не только  музеи, а также  и театры.</a:t>
            </a:r>
            <a:br>
              <a:rPr lang="ru-RU" sz="3200" dirty="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
        <p:nvSpPr>
          <p:cNvPr id="4" name="Прямоугольник 3">
            <a:extLst>
              <a:ext uri="{FF2B5EF4-FFF2-40B4-BE49-F238E27FC236}">
                <a16:creationId xmlns:a16="http://schemas.microsoft.com/office/drawing/2014/main" id="{03F4D752-5090-4642-9046-1DFF7847B29A}"/>
              </a:ext>
            </a:extLst>
          </p:cNvPr>
          <p:cNvSpPr/>
          <p:nvPr/>
        </p:nvSpPr>
        <p:spPr>
          <a:xfrm>
            <a:off x="10755086" y="-210640"/>
            <a:ext cx="1436914" cy="7441396"/>
          </a:xfrm>
          <a:prstGeom prst="rect">
            <a:avLst/>
          </a:prstGeom>
          <a:solidFill>
            <a:srgbClr val="E11E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a:extLst>
              <a:ext uri="{FF2B5EF4-FFF2-40B4-BE49-F238E27FC236}">
                <a16:creationId xmlns:a16="http://schemas.microsoft.com/office/drawing/2014/main" id="{E748291F-43FB-E149-945A-A24512753041}"/>
              </a:ext>
            </a:extLst>
          </p:cNvPr>
          <p:cNvPicPr>
            <a:picLocks noChangeAspect="1"/>
          </p:cNvPicPr>
          <p:nvPr/>
        </p:nvPicPr>
        <p:blipFill>
          <a:blip r:embed="rId2"/>
          <a:stretch>
            <a:fillRect/>
          </a:stretch>
        </p:blipFill>
        <p:spPr>
          <a:xfrm rot="1189458">
            <a:off x="1287696" y="4340536"/>
            <a:ext cx="2921813" cy="2921813"/>
          </a:xfrm>
          <a:prstGeom prst="rect">
            <a:avLst/>
          </a:prstGeom>
        </p:spPr>
      </p:pic>
      <p:sp>
        <p:nvSpPr>
          <p:cNvPr id="6" name="Овальная выноска 5">
            <a:extLst>
              <a:ext uri="{FF2B5EF4-FFF2-40B4-BE49-F238E27FC236}">
                <a16:creationId xmlns:a16="http://schemas.microsoft.com/office/drawing/2014/main" id="{9F725E7D-9168-BA4C-906B-903A69E14FE7}"/>
              </a:ext>
            </a:extLst>
          </p:cNvPr>
          <p:cNvSpPr/>
          <p:nvPr/>
        </p:nvSpPr>
        <p:spPr>
          <a:xfrm rot="19363442">
            <a:off x="-819063" y="3708857"/>
            <a:ext cx="2542032" cy="2052609"/>
          </a:xfrm>
          <a:prstGeom prst="wedgeEllipseCallout">
            <a:avLst>
              <a:gd name="adj1" fmla="val 313"/>
              <a:gd name="adj2" fmla="val 63398"/>
            </a:avLst>
          </a:prstGeom>
          <a:solidFill>
            <a:srgbClr val="FBEBD7"/>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7" name="TextBox 6">
            <a:extLst>
              <a:ext uri="{FF2B5EF4-FFF2-40B4-BE49-F238E27FC236}">
                <a16:creationId xmlns:a16="http://schemas.microsoft.com/office/drawing/2014/main" id="{CE9C5C6E-D927-DA40-94DB-50522E98403B}"/>
              </a:ext>
            </a:extLst>
          </p:cNvPr>
          <p:cNvSpPr txBox="1"/>
          <p:nvPr/>
        </p:nvSpPr>
        <p:spPr>
          <a:xfrm rot="20269803">
            <a:off x="-67551" y="3967556"/>
            <a:ext cx="1702689" cy="1384995"/>
          </a:xfrm>
          <a:prstGeom prst="rect">
            <a:avLst/>
          </a:prstGeom>
          <a:noFill/>
        </p:spPr>
        <p:txBody>
          <a:bodyPr wrap="square" rtlCol="0">
            <a:spAutoFit/>
          </a:bodyPr>
          <a:lstStyle/>
          <a:p>
            <a:pPr algn="ctr"/>
            <a:r>
              <a:rPr lang="ru-RU" sz="2800" b="1" dirty="0">
                <a:latin typeface="Times New Roman" panose="02020603050405020304" pitchFamily="18" charset="0"/>
                <a:ea typeface="AppleGothic" pitchFamily="2" charset="-127"/>
                <a:cs typeface="Times New Roman" panose="02020603050405020304" pitchFamily="18" charset="0"/>
              </a:rPr>
              <a:t>Какое правило?</a:t>
            </a:r>
          </a:p>
        </p:txBody>
      </p:sp>
    </p:spTree>
    <p:extLst>
      <p:ext uri="{BB962C8B-B14F-4D97-AF65-F5344CB8AC3E}">
        <p14:creationId xmlns:p14="http://schemas.microsoft.com/office/powerpoint/2010/main" val="3830740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4478" y="-298221"/>
            <a:ext cx="9768589" cy="6178698"/>
          </a:xfrm>
        </p:spPr>
        <p:txBody>
          <a:bodyPr>
            <a:normAutofit/>
          </a:bodyPr>
          <a:lstStyle/>
          <a:p>
            <a:pPr algn="ctr"/>
            <a:r>
              <a:rPr lang="ru-RU" sz="2800" b="1" dirty="0">
                <a:latin typeface="Times New Roman" pitchFamily="18" charset="0"/>
                <a:cs typeface="Times New Roman" pitchFamily="18" charset="0"/>
              </a:rPr>
              <a:t>Недопустимо заменять слова в постоянных двойных союзах (не только..., но и;    как..., так и… и так далее) </a:t>
            </a:r>
            <a:br>
              <a:rPr lang="ru-RU" sz="2800" dirty="0">
                <a:latin typeface="Times New Roman" pitchFamily="18" charset="0"/>
                <a:cs typeface="Times New Roman" pitchFamily="18" charset="0"/>
              </a:rPr>
            </a:br>
            <a:br>
              <a:rPr lang="ru-RU" sz="2800" dirty="0">
                <a:latin typeface="Times New Roman" pitchFamily="18" charset="0"/>
                <a:cs typeface="Times New Roman" pitchFamily="18" charset="0"/>
              </a:rPr>
            </a:br>
            <a:br>
              <a:rPr lang="ru-RU" sz="2800" dirty="0">
                <a:latin typeface="Times New Roman" pitchFamily="18" charset="0"/>
                <a:cs typeface="Times New Roman" pitchFamily="18" charset="0"/>
              </a:rPr>
            </a:br>
            <a:r>
              <a:rPr lang="ru-RU" sz="2800" dirty="0">
                <a:latin typeface="Times New Roman" pitchFamily="18" charset="0"/>
                <a:cs typeface="Times New Roman" pitchFamily="18" charset="0"/>
              </a:rPr>
              <a:t> </a:t>
            </a:r>
            <a:r>
              <a:rPr lang="ru-RU" sz="2800" i="1" dirty="0">
                <a:latin typeface="Times New Roman" pitchFamily="18" charset="0"/>
                <a:cs typeface="Times New Roman" pitchFamily="18" charset="0"/>
              </a:rPr>
              <a:t>Они посетили не только  музеи, но и и театры.</a:t>
            </a:r>
            <a:br>
              <a:rPr lang="ru-RU" sz="2800" i="1" dirty="0">
                <a:latin typeface="Times New Roman" pitchFamily="18" charset="0"/>
                <a:cs typeface="Times New Roman" pitchFamily="18" charset="0"/>
              </a:rPr>
            </a:br>
            <a:br>
              <a:rPr lang="ru-RU" sz="2800" i="1" dirty="0">
                <a:latin typeface="Times New Roman" pitchFamily="18" charset="0"/>
                <a:cs typeface="Times New Roman" pitchFamily="18" charset="0"/>
              </a:rPr>
            </a:br>
            <a:r>
              <a:rPr lang="ru-RU" sz="2800" i="1" dirty="0">
                <a:latin typeface="Times New Roman" pitchFamily="18" charset="0"/>
                <a:cs typeface="Times New Roman" pitchFamily="18" charset="0"/>
              </a:rPr>
              <a:t> </a:t>
            </a:r>
            <a:r>
              <a:rPr lang="ru-RU" sz="2800" dirty="0">
                <a:latin typeface="Times New Roman" pitchFamily="18" charset="0"/>
                <a:cs typeface="Times New Roman" pitchFamily="18" charset="0"/>
              </a:rPr>
              <a:t>Информацию о проведении  мероприятия население получило как  с экранов телевизоров, а  также из печатных  изданий.</a:t>
            </a:r>
            <a:br>
              <a:rPr lang="ru-RU" sz="2800" i="1" dirty="0">
                <a:latin typeface="Times New Roman" pitchFamily="18" charset="0"/>
                <a:cs typeface="Times New Roman" pitchFamily="18" charset="0"/>
              </a:rPr>
            </a:br>
            <a:r>
              <a:rPr lang="ru-RU" sz="2800" i="1" dirty="0">
                <a:latin typeface="Times New Roman" pitchFamily="18" charset="0"/>
                <a:cs typeface="Times New Roman" pitchFamily="18" charset="0"/>
              </a:rPr>
              <a:t>(Информацию о проведении мероприятия население получило как с экранов телевизоров, так и из печатных изданий)</a:t>
            </a:r>
          </a:p>
        </p:txBody>
      </p:sp>
      <p:sp>
        <p:nvSpPr>
          <p:cNvPr id="4" name="Прямоугольник 3">
            <a:extLst>
              <a:ext uri="{FF2B5EF4-FFF2-40B4-BE49-F238E27FC236}">
                <a16:creationId xmlns:a16="http://schemas.microsoft.com/office/drawing/2014/main" id="{AAEF0442-D427-A647-BEA0-BB307ED6F59C}"/>
              </a:ext>
            </a:extLst>
          </p:cNvPr>
          <p:cNvSpPr/>
          <p:nvPr/>
        </p:nvSpPr>
        <p:spPr>
          <a:xfrm>
            <a:off x="10755086" y="-210640"/>
            <a:ext cx="1436914" cy="7441396"/>
          </a:xfrm>
          <a:prstGeom prst="rect">
            <a:avLst/>
          </a:prstGeom>
          <a:solidFill>
            <a:srgbClr val="E11E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a:extLst>
              <a:ext uri="{FF2B5EF4-FFF2-40B4-BE49-F238E27FC236}">
                <a16:creationId xmlns:a16="http://schemas.microsoft.com/office/drawing/2014/main" id="{E9839836-7018-3147-8BD3-F23E74C0F483}"/>
              </a:ext>
            </a:extLst>
          </p:cNvPr>
          <p:cNvSpPr txBox="1"/>
          <p:nvPr/>
        </p:nvSpPr>
        <p:spPr>
          <a:xfrm>
            <a:off x="10892132" y="0"/>
            <a:ext cx="1292662" cy="4385471"/>
          </a:xfrm>
          <a:prstGeom prst="rect">
            <a:avLst/>
          </a:prstGeom>
          <a:noFill/>
        </p:spPr>
        <p:txBody>
          <a:bodyPr vert="vert270" wrap="square" rtlCol="0">
            <a:spAutoFit/>
          </a:bodyPr>
          <a:lstStyle/>
          <a:p>
            <a:pPr algn="ctr"/>
            <a:r>
              <a:rPr lang="ru-RU" sz="3600" b="1" spc="300" dirty="0">
                <a:solidFill>
                  <a:schemeClr val="bg1"/>
                </a:solidFill>
                <a:latin typeface="Times New Roman" panose="02020603050405020304" pitchFamily="18" charset="0"/>
                <a:cs typeface="Times New Roman" panose="02020603050405020304" pitchFamily="18" charset="0"/>
              </a:rPr>
              <a:t>ОДНОРОДНЫЕ ЧЛЕНЫ </a:t>
            </a:r>
          </a:p>
        </p:txBody>
      </p:sp>
      <p:pic>
        <p:nvPicPr>
          <p:cNvPr id="6" name="Рисунок 5">
            <a:extLst>
              <a:ext uri="{FF2B5EF4-FFF2-40B4-BE49-F238E27FC236}">
                <a16:creationId xmlns:a16="http://schemas.microsoft.com/office/drawing/2014/main" id="{1E043410-3026-0140-9164-59D862AD57F9}"/>
              </a:ext>
            </a:extLst>
          </p:cNvPr>
          <p:cNvPicPr>
            <a:picLocks noChangeAspect="1"/>
          </p:cNvPicPr>
          <p:nvPr/>
        </p:nvPicPr>
        <p:blipFill>
          <a:blip r:embed="rId2"/>
          <a:stretch>
            <a:fillRect/>
          </a:stretch>
        </p:blipFill>
        <p:spPr>
          <a:xfrm flipH="1">
            <a:off x="9831049" y="4700002"/>
            <a:ext cx="2360951" cy="2360951"/>
          </a:xfrm>
          <a:prstGeom prst="rect">
            <a:avLst/>
          </a:prstGeom>
        </p:spPr>
      </p:pic>
    </p:spTree>
    <p:extLst>
      <p:ext uri="{BB962C8B-B14F-4D97-AF65-F5344CB8AC3E}">
        <p14:creationId xmlns:p14="http://schemas.microsoft.com/office/powerpoint/2010/main" val="947256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AAEF0442-D427-A647-BEA0-BB307ED6F59C}"/>
              </a:ext>
            </a:extLst>
          </p:cNvPr>
          <p:cNvSpPr/>
          <p:nvPr/>
        </p:nvSpPr>
        <p:spPr>
          <a:xfrm>
            <a:off x="10755086" y="-210640"/>
            <a:ext cx="1436914" cy="7441396"/>
          </a:xfrm>
          <a:prstGeom prst="rect">
            <a:avLst/>
          </a:prstGeom>
          <a:solidFill>
            <a:srgbClr val="E11E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a:extLst>
              <a:ext uri="{FF2B5EF4-FFF2-40B4-BE49-F238E27FC236}">
                <a16:creationId xmlns:a16="http://schemas.microsoft.com/office/drawing/2014/main" id="{E9839836-7018-3147-8BD3-F23E74C0F483}"/>
              </a:ext>
            </a:extLst>
          </p:cNvPr>
          <p:cNvSpPr txBox="1"/>
          <p:nvPr/>
        </p:nvSpPr>
        <p:spPr>
          <a:xfrm>
            <a:off x="10892132" y="0"/>
            <a:ext cx="1292662" cy="4385471"/>
          </a:xfrm>
          <a:prstGeom prst="rect">
            <a:avLst/>
          </a:prstGeom>
          <a:noFill/>
        </p:spPr>
        <p:txBody>
          <a:bodyPr vert="vert270" wrap="square" rtlCol="0">
            <a:spAutoFit/>
          </a:bodyPr>
          <a:lstStyle/>
          <a:p>
            <a:pPr algn="ctr"/>
            <a:r>
              <a:rPr lang="ru-RU" sz="3600" b="1" spc="300" dirty="0">
                <a:solidFill>
                  <a:schemeClr val="bg1"/>
                </a:solidFill>
                <a:latin typeface="Times New Roman" panose="02020603050405020304" pitchFamily="18" charset="0"/>
                <a:cs typeface="Times New Roman" panose="02020603050405020304" pitchFamily="18" charset="0"/>
              </a:rPr>
              <a:t>ОДНОРОДНЫЕ ЧЛЕНЫ </a:t>
            </a:r>
          </a:p>
        </p:txBody>
      </p:sp>
      <p:pic>
        <p:nvPicPr>
          <p:cNvPr id="6" name="Рисунок 5">
            <a:extLst>
              <a:ext uri="{FF2B5EF4-FFF2-40B4-BE49-F238E27FC236}">
                <a16:creationId xmlns:a16="http://schemas.microsoft.com/office/drawing/2014/main" id="{1E043410-3026-0140-9164-59D862AD57F9}"/>
              </a:ext>
            </a:extLst>
          </p:cNvPr>
          <p:cNvPicPr>
            <a:picLocks noChangeAspect="1"/>
          </p:cNvPicPr>
          <p:nvPr/>
        </p:nvPicPr>
        <p:blipFill>
          <a:blip r:embed="rId2"/>
          <a:stretch>
            <a:fillRect/>
          </a:stretch>
        </p:blipFill>
        <p:spPr>
          <a:xfrm flipH="1">
            <a:off x="9831049" y="4700002"/>
            <a:ext cx="2360951" cy="2360951"/>
          </a:xfrm>
          <a:prstGeom prst="rect">
            <a:avLst/>
          </a:prstGeom>
        </p:spPr>
      </p:pic>
      <p:sp>
        <p:nvSpPr>
          <p:cNvPr id="7" name="Прямоугольник 6">
            <a:extLst>
              <a:ext uri="{FF2B5EF4-FFF2-40B4-BE49-F238E27FC236}">
                <a16:creationId xmlns:a16="http://schemas.microsoft.com/office/drawing/2014/main" id="{A29B6792-9DAC-BE4D-B1DC-ECD20EA3340E}"/>
              </a:ext>
            </a:extLst>
          </p:cNvPr>
          <p:cNvSpPr/>
          <p:nvPr/>
        </p:nvSpPr>
        <p:spPr>
          <a:xfrm>
            <a:off x="838200" y="1479272"/>
            <a:ext cx="6096000" cy="4401205"/>
          </a:xfrm>
          <a:prstGeom prst="rect">
            <a:avLst/>
          </a:prstGeom>
        </p:spPr>
        <p:txBody>
          <a:bodyPr>
            <a:spAutoFit/>
          </a:bodyPr>
          <a:lstStyle/>
          <a:p>
            <a:r>
              <a:rPr lang="ru-RU" sz="2800" b="0" i="0" cap="all" dirty="0">
                <a:solidFill>
                  <a:srgbClr val="444444"/>
                </a:solidFill>
                <a:effectLst/>
                <a:latin typeface="Times New Roman" panose="02020603050405020304" pitchFamily="18" charset="0"/>
                <a:cs typeface="Times New Roman" panose="02020603050405020304" pitchFamily="18" charset="0"/>
              </a:rPr>
              <a:t>ЕСЛИ НЕ …, ТО </a:t>
            </a:r>
          </a:p>
          <a:p>
            <a:r>
              <a:rPr lang="ru-RU" sz="2800" b="0" i="0" cap="all" dirty="0">
                <a:solidFill>
                  <a:srgbClr val="444444"/>
                </a:solidFill>
                <a:effectLst/>
                <a:latin typeface="Times New Roman" panose="02020603050405020304" pitchFamily="18" charset="0"/>
                <a:cs typeface="Times New Roman" panose="02020603050405020304" pitchFamily="18" charset="0"/>
              </a:rPr>
              <a:t>ХОТЯ И …, НО </a:t>
            </a:r>
          </a:p>
          <a:p>
            <a:r>
              <a:rPr lang="ru-RU" sz="2800" b="0" i="0" cap="all" dirty="0">
                <a:solidFill>
                  <a:srgbClr val="444444"/>
                </a:solidFill>
                <a:effectLst/>
                <a:latin typeface="Times New Roman" panose="02020603050405020304" pitchFamily="18" charset="0"/>
                <a:cs typeface="Times New Roman" panose="02020603050405020304" pitchFamily="18" charset="0"/>
              </a:rPr>
              <a:t>КАК …, ТАК И </a:t>
            </a:r>
          </a:p>
          <a:p>
            <a:r>
              <a:rPr lang="ru-RU" sz="2800" b="0" i="0" cap="all" dirty="0">
                <a:solidFill>
                  <a:srgbClr val="444444"/>
                </a:solidFill>
                <a:effectLst/>
                <a:latin typeface="Times New Roman" panose="02020603050405020304" pitchFamily="18" charset="0"/>
                <a:cs typeface="Times New Roman" panose="02020603050405020304" pitchFamily="18" charset="0"/>
              </a:rPr>
              <a:t>НЕ ТАК …, КАК </a:t>
            </a:r>
          </a:p>
          <a:p>
            <a:r>
              <a:rPr lang="ru-RU" sz="2800" b="0" i="0" cap="all" dirty="0">
                <a:solidFill>
                  <a:srgbClr val="444444"/>
                </a:solidFill>
                <a:effectLst/>
                <a:latin typeface="Times New Roman" panose="02020603050405020304" pitchFamily="18" charset="0"/>
                <a:cs typeface="Times New Roman" panose="02020603050405020304" pitchFamily="18" charset="0"/>
              </a:rPr>
              <a:t>НЕ ТОЛЬКО …, НО И </a:t>
            </a:r>
          </a:p>
          <a:p>
            <a:r>
              <a:rPr lang="ru-RU" sz="2800" b="0" i="0" cap="all" dirty="0">
                <a:solidFill>
                  <a:srgbClr val="444444"/>
                </a:solidFill>
                <a:effectLst/>
                <a:latin typeface="Times New Roman" panose="02020603050405020304" pitchFamily="18" charset="0"/>
                <a:cs typeface="Times New Roman" panose="02020603050405020304" pitchFamily="18" charset="0"/>
              </a:rPr>
              <a:t>НЕ СТОЛЬКО …, СКОЛЬКО </a:t>
            </a:r>
          </a:p>
          <a:p>
            <a:r>
              <a:rPr lang="ru-RU" sz="2800" b="0" i="0" cap="all" dirty="0">
                <a:solidFill>
                  <a:srgbClr val="444444"/>
                </a:solidFill>
                <a:effectLst/>
                <a:latin typeface="Times New Roman" panose="02020603050405020304" pitchFamily="18" charset="0"/>
                <a:cs typeface="Times New Roman" panose="02020603050405020304" pitchFamily="18" charset="0"/>
              </a:rPr>
              <a:t>НАСКОЛЬКО …, НАСТОЛЬКО </a:t>
            </a:r>
          </a:p>
          <a:p>
            <a:r>
              <a:rPr lang="ru-RU" sz="2800" b="0" i="0" cap="all" dirty="0">
                <a:solidFill>
                  <a:srgbClr val="444444"/>
                </a:solidFill>
                <a:effectLst/>
                <a:latin typeface="Times New Roman" panose="02020603050405020304" pitchFamily="18" charset="0"/>
                <a:cs typeface="Times New Roman" panose="02020603050405020304" pitchFamily="18" charset="0"/>
              </a:rPr>
              <a:t>НЕ ТО ЧТО …, НО </a:t>
            </a:r>
          </a:p>
          <a:p>
            <a:r>
              <a:rPr lang="ru-RU" sz="2800" b="0" i="0" cap="all" dirty="0">
                <a:solidFill>
                  <a:srgbClr val="444444"/>
                </a:solidFill>
                <a:effectLst/>
                <a:latin typeface="Times New Roman" panose="02020603050405020304" pitchFamily="18" charset="0"/>
                <a:cs typeface="Times New Roman" panose="02020603050405020304" pitchFamily="18" charset="0"/>
              </a:rPr>
              <a:t>НЕ ТО ЧТОБЫ …, А </a:t>
            </a:r>
          </a:p>
          <a:p>
            <a:r>
              <a:rPr lang="ru-RU" sz="2800" b="0" i="0" cap="all" dirty="0">
                <a:solidFill>
                  <a:srgbClr val="444444"/>
                </a:solidFill>
                <a:effectLst/>
                <a:latin typeface="Times New Roman" panose="02020603050405020304" pitchFamily="18" charset="0"/>
                <a:cs typeface="Times New Roman" panose="02020603050405020304" pitchFamily="18" charset="0"/>
              </a:rPr>
              <a:t>СКОРЕЕ…, ЧЕМ </a:t>
            </a:r>
          </a:p>
        </p:txBody>
      </p:sp>
      <p:sp>
        <p:nvSpPr>
          <p:cNvPr id="8" name="Заголовок 7">
            <a:extLst>
              <a:ext uri="{FF2B5EF4-FFF2-40B4-BE49-F238E27FC236}">
                <a16:creationId xmlns:a16="http://schemas.microsoft.com/office/drawing/2014/main" id="{EB484535-E24A-F44B-9363-0A779B823593}"/>
              </a:ext>
            </a:extLst>
          </p:cNvPr>
          <p:cNvSpPr>
            <a:spLocks noGrp="1"/>
          </p:cNvSpPr>
          <p:nvPr>
            <p:ph type="title"/>
          </p:nvPr>
        </p:nvSpPr>
        <p:spPr/>
        <p:txBody>
          <a:bodyPr>
            <a:normAutofit/>
          </a:bodyPr>
          <a:lstStyle/>
          <a:p>
            <a:r>
              <a:rPr lang="ru-RU" sz="4800" b="1" dirty="0">
                <a:latin typeface="Times New Roman" panose="02020603050405020304" pitchFamily="18" charset="0"/>
                <a:cs typeface="Times New Roman" panose="02020603050405020304" pitchFamily="18" charset="0"/>
              </a:rPr>
              <a:t>Двойные союзы</a:t>
            </a:r>
          </a:p>
        </p:txBody>
      </p:sp>
    </p:spTree>
    <p:extLst>
      <p:ext uri="{BB962C8B-B14F-4D97-AF65-F5344CB8AC3E}">
        <p14:creationId xmlns:p14="http://schemas.microsoft.com/office/powerpoint/2010/main" val="1314784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0094" y="0"/>
            <a:ext cx="8229600" cy="4306490"/>
          </a:xfrm>
        </p:spPr>
        <p:txBody>
          <a:bodyPr>
            <a:normAutofit/>
          </a:bodyPr>
          <a:lstStyle/>
          <a:p>
            <a:pPr algn="ctr"/>
            <a:r>
              <a:rPr lang="ru-RU" sz="3200" dirty="0">
                <a:latin typeface="Times New Roman" pitchFamily="18" charset="0"/>
                <a:cs typeface="Times New Roman" pitchFamily="18" charset="0"/>
              </a:rPr>
              <a:t>Найдите </a:t>
            </a:r>
            <a:r>
              <a:rPr lang="ru-RU" sz="3200" b="1" dirty="0">
                <a:latin typeface="Times New Roman" pitchFamily="18" charset="0"/>
                <a:cs typeface="Times New Roman" pitchFamily="18" charset="0"/>
              </a:rPr>
              <a:t>ошибку</a:t>
            </a:r>
            <a:r>
              <a:rPr lang="ru-RU" sz="3200" dirty="0">
                <a:latin typeface="Times New Roman" pitchFamily="18" charset="0"/>
                <a:cs typeface="Times New Roman" pitchFamily="18" charset="0"/>
              </a:rPr>
              <a:t> и исправьте её</a:t>
            </a:r>
            <a:br>
              <a:rPr lang="ru-RU" sz="3200" dirty="0">
                <a:latin typeface="Times New Roman" pitchFamily="18" charset="0"/>
                <a:cs typeface="Times New Roman" pitchFamily="18" charset="0"/>
              </a:rPr>
            </a:br>
            <a:br>
              <a:rPr lang="ru-RU" sz="3200" dirty="0">
                <a:latin typeface="Times New Roman" pitchFamily="18" charset="0"/>
                <a:cs typeface="Times New Roman" pitchFamily="18" charset="0"/>
              </a:rPr>
            </a:br>
            <a:r>
              <a:rPr lang="ru-RU" sz="3200" dirty="0">
                <a:latin typeface="Times New Roman" pitchFamily="18" charset="0"/>
                <a:cs typeface="Times New Roman" pitchFamily="18" charset="0"/>
              </a:rPr>
              <a:t>Автор наделяет полководца Кутузова редкими душевными качествами: справедливость, благородство, простота.</a:t>
            </a:r>
            <a:br>
              <a:rPr lang="ru-RU" sz="3200" dirty="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
        <p:nvSpPr>
          <p:cNvPr id="4" name="Прямоугольник 3">
            <a:extLst>
              <a:ext uri="{FF2B5EF4-FFF2-40B4-BE49-F238E27FC236}">
                <a16:creationId xmlns:a16="http://schemas.microsoft.com/office/drawing/2014/main" id="{28547928-577F-924D-94EE-A399CC3660B6}"/>
              </a:ext>
            </a:extLst>
          </p:cNvPr>
          <p:cNvSpPr/>
          <p:nvPr/>
        </p:nvSpPr>
        <p:spPr>
          <a:xfrm>
            <a:off x="10755086" y="-210640"/>
            <a:ext cx="1436914" cy="7441396"/>
          </a:xfrm>
          <a:prstGeom prst="rect">
            <a:avLst/>
          </a:prstGeom>
          <a:solidFill>
            <a:srgbClr val="E11E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a:extLst>
              <a:ext uri="{FF2B5EF4-FFF2-40B4-BE49-F238E27FC236}">
                <a16:creationId xmlns:a16="http://schemas.microsoft.com/office/drawing/2014/main" id="{87F4D1B7-9585-8A4B-A3CF-AFBE78B455AA}"/>
              </a:ext>
            </a:extLst>
          </p:cNvPr>
          <p:cNvPicPr>
            <a:picLocks noChangeAspect="1"/>
          </p:cNvPicPr>
          <p:nvPr/>
        </p:nvPicPr>
        <p:blipFill>
          <a:blip r:embed="rId2"/>
          <a:stretch>
            <a:fillRect/>
          </a:stretch>
        </p:blipFill>
        <p:spPr>
          <a:xfrm rot="1189458">
            <a:off x="1287696" y="4340536"/>
            <a:ext cx="2921813" cy="2921813"/>
          </a:xfrm>
          <a:prstGeom prst="rect">
            <a:avLst/>
          </a:prstGeom>
        </p:spPr>
      </p:pic>
      <p:sp>
        <p:nvSpPr>
          <p:cNvPr id="6" name="Овальная выноска 5">
            <a:extLst>
              <a:ext uri="{FF2B5EF4-FFF2-40B4-BE49-F238E27FC236}">
                <a16:creationId xmlns:a16="http://schemas.microsoft.com/office/drawing/2014/main" id="{E6246198-F588-8043-B1B4-AAFB26BC7DAE}"/>
              </a:ext>
            </a:extLst>
          </p:cNvPr>
          <p:cNvSpPr/>
          <p:nvPr/>
        </p:nvSpPr>
        <p:spPr>
          <a:xfrm rot="19363442">
            <a:off x="-819063" y="3708857"/>
            <a:ext cx="2542032" cy="2052609"/>
          </a:xfrm>
          <a:prstGeom prst="wedgeEllipseCallout">
            <a:avLst>
              <a:gd name="adj1" fmla="val 313"/>
              <a:gd name="adj2" fmla="val 63398"/>
            </a:avLst>
          </a:prstGeom>
          <a:solidFill>
            <a:srgbClr val="FBEBD7"/>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7" name="TextBox 6">
            <a:extLst>
              <a:ext uri="{FF2B5EF4-FFF2-40B4-BE49-F238E27FC236}">
                <a16:creationId xmlns:a16="http://schemas.microsoft.com/office/drawing/2014/main" id="{857F0C28-0827-8B46-B294-CAB3F53F22DB}"/>
              </a:ext>
            </a:extLst>
          </p:cNvPr>
          <p:cNvSpPr txBox="1"/>
          <p:nvPr/>
        </p:nvSpPr>
        <p:spPr>
          <a:xfrm rot="20269803">
            <a:off x="-67551" y="3967556"/>
            <a:ext cx="1702689" cy="1384995"/>
          </a:xfrm>
          <a:prstGeom prst="rect">
            <a:avLst/>
          </a:prstGeom>
          <a:noFill/>
        </p:spPr>
        <p:txBody>
          <a:bodyPr wrap="square" rtlCol="0">
            <a:spAutoFit/>
          </a:bodyPr>
          <a:lstStyle/>
          <a:p>
            <a:pPr algn="ctr"/>
            <a:r>
              <a:rPr lang="ru-RU" sz="2800" b="1" dirty="0">
                <a:latin typeface="Times New Roman" panose="02020603050405020304" pitchFamily="18" charset="0"/>
                <a:ea typeface="AppleGothic" pitchFamily="2" charset="-127"/>
                <a:cs typeface="Times New Roman" panose="02020603050405020304" pitchFamily="18" charset="0"/>
              </a:rPr>
              <a:t>Какое правило?</a:t>
            </a:r>
          </a:p>
        </p:txBody>
      </p:sp>
    </p:spTree>
    <p:extLst>
      <p:ext uri="{BB962C8B-B14F-4D97-AF65-F5344CB8AC3E}">
        <p14:creationId xmlns:p14="http://schemas.microsoft.com/office/powerpoint/2010/main" val="2398175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7278" y="730768"/>
            <a:ext cx="8975248" cy="4666530"/>
          </a:xfrm>
        </p:spPr>
        <p:txBody>
          <a:bodyPr>
            <a:noAutofit/>
          </a:bodyPr>
          <a:lstStyle/>
          <a:p>
            <a:pPr algn="ctr"/>
            <a:r>
              <a:rPr lang="ru-RU" sz="3200" b="1" dirty="0">
                <a:latin typeface="Times New Roman" panose="02020603050405020304" pitchFamily="18" charset="0"/>
                <a:cs typeface="Times New Roman" panose="02020603050405020304" pitchFamily="18" charset="0"/>
              </a:rPr>
              <a:t>Каждый из однородных членов должен быть грамматически и лексически соотнесён с общим словом</a:t>
            </a:r>
            <a:r>
              <a:rPr lang="ru-RU" sz="3200" dirty="0">
                <a:latin typeface="Times New Roman" panose="02020603050405020304" pitchFamily="18" charset="0"/>
                <a:cs typeface="Times New Roman" panose="02020603050405020304" pitchFamily="18" charset="0"/>
              </a:rPr>
              <a:t>.</a:t>
            </a:r>
            <a:br>
              <a:rPr lang="ru-RU" sz="3200" dirty="0">
                <a:latin typeface="Times New Roman" panose="02020603050405020304" pitchFamily="18" charset="0"/>
                <a:cs typeface="Times New Roman" panose="02020603050405020304" pitchFamily="18" charset="0"/>
              </a:rPr>
            </a:br>
            <a:br>
              <a:rPr lang="ru-RU" sz="3200" dirty="0">
                <a:latin typeface="Times New Roman" panose="02020603050405020304" pitchFamily="18" charset="0"/>
                <a:cs typeface="Times New Roman" panose="02020603050405020304" pitchFamily="18" charset="0"/>
              </a:rPr>
            </a:br>
            <a:br>
              <a:rPr lang="ru-RU" sz="3200" dirty="0">
                <a:latin typeface="Times New Roman" panose="02020603050405020304" pitchFamily="18" charset="0"/>
                <a:cs typeface="Times New Roman" panose="02020603050405020304" pitchFamily="18" charset="0"/>
              </a:rPr>
            </a:br>
            <a:r>
              <a:rPr lang="ru-RU" sz="3200" i="1" dirty="0">
                <a:latin typeface="Times New Roman" panose="02020603050405020304" pitchFamily="18" charset="0"/>
                <a:cs typeface="Times New Roman" pitchFamily="18" charset="0"/>
              </a:rPr>
              <a:t>Автор наделяет полководца Кутузова редкими душевными качествами: справедливостью, благородством, простотой.</a:t>
            </a:r>
          </a:p>
        </p:txBody>
      </p:sp>
      <p:sp>
        <p:nvSpPr>
          <p:cNvPr id="4" name="Прямоугольник 3">
            <a:extLst>
              <a:ext uri="{FF2B5EF4-FFF2-40B4-BE49-F238E27FC236}">
                <a16:creationId xmlns:a16="http://schemas.microsoft.com/office/drawing/2014/main" id="{CB94DC1B-CF3B-9C44-902E-2FA20DAB31C0}"/>
              </a:ext>
            </a:extLst>
          </p:cNvPr>
          <p:cNvSpPr/>
          <p:nvPr/>
        </p:nvSpPr>
        <p:spPr>
          <a:xfrm>
            <a:off x="10755086" y="-210640"/>
            <a:ext cx="1436914" cy="7441396"/>
          </a:xfrm>
          <a:prstGeom prst="rect">
            <a:avLst/>
          </a:prstGeom>
          <a:solidFill>
            <a:srgbClr val="E11E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a:extLst>
              <a:ext uri="{FF2B5EF4-FFF2-40B4-BE49-F238E27FC236}">
                <a16:creationId xmlns:a16="http://schemas.microsoft.com/office/drawing/2014/main" id="{FC76F97B-D85C-E648-BDE4-89824D3B097B}"/>
              </a:ext>
            </a:extLst>
          </p:cNvPr>
          <p:cNvSpPr txBox="1"/>
          <p:nvPr/>
        </p:nvSpPr>
        <p:spPr>
          <a:xfrm>
            <a:off x="10892132" y="0"/>
            <a:ext cx="1292662" cy="4385471"/>
          </a:xfrm>
          <a:prstGeom prst="rect">
            <a:avLst/>
          </a:prstGeom>
          <a:noFill/>
        </p:spPr>
        <p:txBody>
          <a:bodyPr vert="vert270" wrap="square" rtlCol="0">
            <a:spAutoFit/>
          </a:bodyPr>
          <a:lstStyle/>
          <a:p>
            <a:pPr algn="ctr"/>
            <a:r>
              <a:rPr lang="ru-RU" sz="3600" b="1" spc="300" dirty="0">
                <a:solidFill>
                  <a:schemeClr val="bg1"/>
                </a:solidFill>
                <a:latin typeface="Times New Roman" panose="02020603050405020304" pitchFamily="18" charset="0"/>
                <a:cs typeface="Times New Roman" panose="02020603050405020304" pitchFamily="18" charset="0"/>
              </a:rPr>
              <a:t>ОДНОРОДНЫЕ ЧЛЕНЫ </a:t>
            </a:r>
          </a:p>
        </p:txBody>
      </p:sp>
      <p:pic>
        <p:nvPicPr>
          <p:cNvPr id="6" name="Рисунок 5">
            <a:extLst>
              <a:ext uri="{FF2B5EF4-FFF2-40B4-BE49-F238E27FC236}">
                <a16:creationId xmlns:a16="http://schemas.microsoft.com/office/drawing/2014/main" id="{47194937-45B4-A944-92E4-C93778E9B779}"/>
              </a:ext>
            </a:extLst>
          </p:cNvPr>
          <p:cNvPicPr>
            <a:picLocks noChangeAspect="1"/>
          </p:cNvPicPr>
          <p:nvPr/>
        </p:nvPicPr>
        <p:blipFill>
          <a:blip r:embed="rId2"/>
          <a:stretch>
            <a:fillRect/>
          </a:stretch>
        </p:blipFill>
        <p:spPr>
          <a:xfrm flipH="1">
            <a:off x="9831049" y="4700002"/>
            <a:ext cx="2360951" cy="2360951"/>
          </a:xfrm>
          <a:prstGeom prst="rect">
            <a:avLst/>
          </a:prstGeom>
        </p:spPr>
      </p:pic>
    </p:spTree>
    <p:extLst>
      <p:ext uri="{BB962C8B-B14F-4D97-AF65-F5344CB8AC3E}">
        <p14:creationId xmlns:p14="http://schemas.microsoft.com/office/powerpoint/2010/main" val="3894015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0094" y="0"/>
            <a:ext cx="8229600" cy="4306490"/>
          </a:xfrm>
        </p:spPr>
        <p:txBody>
          <a:bodyPr>
            <a:normAutofit/>
          </a:bodyPr>
          <a:lstStyle/>
          <a:p>
            <a:pPr algn="ctr"/>
            <a:r>
              <a:rPr lang="ru-RU" sz="3600" dirty="0">
                <a:latin typeface="Times New Roman" pitchFamily="18" charset="0"/>
                <a:cs typeface="Times New Roman" pitchFamily="18" charset="0"/>
              </a:rPr>
              <a:t>Найдите </a:t>
            </a:r>
            <a:r>
              <a:rPr lang="ru-RU" sz="3600" b="1" dirty="0">
                <a:latin typeface="Times New Roman" pitchFamily="18" charset="0"/>
                <a:cs typeface="Times New Roman" pitchFamily="18" charset="0"/>
              </a:rPr>
              <a:t>ошибку</a:t>
            </a:r>
            <a:r>
              <a:rPr lang="ru-RU" sz="3600" dirty="0">
                <a:latin typeface="Times New Roman" pitchFamily="18" charset="0"/>
                <a:cs typeface="Times New Roman" pitchFamily="18" charset="0"/>
              </a:rPr>
              <a:t> и исправьте её</a:t>
            </a:r>
            <a:br>
              <a:rPr lang="ru-RU" sz="3600" dirty="0">
                <a:latin typeface="Times New Roman" pitchFamily="18" charset="0"/>
                <a:cs typeface="Times New Roman" pitchFamily="18" charset="0"/>
              </a:rPr>
            </a:br>
            <a:br>
              <a:rPr lang="ru-RU" sz="3600" dirty="0">
                <a:latin typeface="Times New Roman" pitchFamily="18" charset="0"/>
                <a:cs typeface="Times New Roman" pitchFamily="18" charset="0"/>
              </a:rPr>
            </a:br>
            <a:r>
              <a:rPr lang="ru-RU" sz="3600" dirty="0">
                <a:latin typeface="Times New Roman" pitchFamily="18" charset="0"/>
                <a:cs typeface="Times New Roman" pitchFamily="18" charset="0"/>
              </a:rPr>
              <a:t> Толпы людей были повсюду: на улицах, площадях,  скверах.</a:t>
            </a:r>
            <a:br>
              <a:rPr lang="ru-RU" sz="3600" dirty="0">
                <a:latin typeface="Times New Roman" pitchFamily="18" charset="0"/>
                <a:cs typeface="Times New Roman" pitchFamily="18" charset="0"/>
              </a:rPr>
            </a:br>
            <a:endParaRPr lang="ru-RU" sz="3600" dirty="0">
              <a:latin typeface="Times New Roman" pitchFamily="18" charset="0"/>
              <a:cs typeface="Times New Roman" pitchFamily="18" charset="0"/>
            </a:endParaRPr>
          </a:p>
        </p:txBody>
      </p:sp>
      <p:sp>
        <p:nvSpPr>
          <p:cNvPr id="4" name="Прямоугольник 3">
            <a:extLst>
              <a:ext uri="{FF2B5EF4-FFF2-40B4-BE49-F238E27FC236}">
                <a16:creationId xmlns:a16="http://schemas.microsoft.com/office/drawing/2014/main" id="{27465B31-CCFD-914A-9256-BC2B7C2E00B9}"/>
              </a:ext>
            </a:extLst>
          </p:cNvPr>
          <p:cNvSpPr/>
          <p:nvPr/>
        </p:nvSpPr>
        <p:spPr>
          <a:xfrm>
            <a:off x="10755086" y="-165670"/>
            <a:ext cx="1436914" cy="7441396"/>
          </a:xfrm>
          <a:prstGeom prst="rect">
            <a:avLst/>
          </a:prstGeom>
          <a:solidFill>
            <a:srgbClr val="E11E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a:extLst>
              <a:ext uri="{FF2B5EF4-FFF2-40B4-BE49-F238E27FC236}">
                <a16:creationId xmlns:a16="http://schemas.microsoft.com/office/drawing/2014/main" id="{329685F0-A041-C447-9887-488A44ADBA84}"/>
              </a:ext>
            </a:extLst>
          </p:cNvPr>
          <p:cNvPicPr>
            <a:picLocks noChangeAspect="1"/>
          </p:cNvPicPr>
          <p:nvPr/>
        </p:nvPicPr>
        <p:blipFill>
          <a:blip r:embed="rId2"/>
          <a:stretch>
            <a:fillRect/>
          </a:stretch>
        </p:blipFill>
        <p:spPr>
          <a:xfrm rot="1189458">
            <a:off x="1287696" y="4340536"/>
            <a:ext cx="2921813" cy="2921813"/>
          </a:xfrm>
          <a:prstGeom prst="rect">
            <a:avLst/>
          </a:prstGeom>
        </p:spPr>
      </p:pic>
      <p:sp>
        <p:nvSpPr>
          <p:cNvPr id="6" name="Овальная выноска 5">
            <a:extLst>
              <a:ext uri="{FF2B5EF4-FFF2-40B4-BE49-F238E27FC236}">
                <a16:creationId xmlns:a16="http://schemas.microsoft.com/office/drawing/2014/main" id="{B299B390-AEDE-5D4F-B501-556664582E31}"/>
              </a:ext>
            </a:extLst>
          </p:cNvPr>
          <p:cNvSpPr/>
          <p:nvPr/>
        </p:nvSpPr>
        <p:spPr>
          <a:xfrm rot="19363442">
            <a:off x="-819063" y="3708857"/>
            <a:ext cx="2542032" cy="2052609"/>
          </a:xfrm>
          <a:prstGeom prst="wedgeEllipseCallout">
            <a:avLst>
              <a:gd name="adj1" fmla="val 313"/>
              <a:gd name="adj2" fmla="val 63398"/>
            </a:avLst>
          </a:prstGeom>
          <a:solidFill>
            <a:srgbClr val="FBEBD7"/>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7" name="TextBox 6">
            <a:extLst>
              <a:ext uri="{FF2B5EF4-FFF2-40B4-BE49-F238E27FC236}">
                <a16:creationId xmlns:a16="http://schemas.microsoft.com/office/drawing/2014/main" id="{C0583BF8-BB1F-8C43-BAE8-AA651D00550F}"/>
              </a:ext>
            </a:extLst>
          </p:cNvPr>
          <p:cNvSpPr txBox="1"/>
          <p:nvPr/>
        </p:nvSpPr>
        <p:spPr>
          <a:xfrm rot="20269803">
            <a:off x="-67551" y="3967556"/>
            <a:ext cx="1702689" cy="1384995"/>
          </a:xfrm>
          <a:prstGeom prst="rect">
            <a:avLst/>
          </a:prstGeom>
          <a:noFill/>
        </p:spPr>
        <p:txBody>
          <a:bodyPr wrap="square" rtlCol="0">
            <a:spAutoFit/>
          </a:bodyPr>
          <a:lstStyle/>
          <a:p>
            <a:pPr algn="ctr"/>
            <a:r>
              <a:rPr lang="ru-RU" sz="2800" b="1" dirty="0">
                <a:latin typeface="Times New Roman" panose="02020603050405020304" pitchFamily="18" charset="0"/>
                <a:ea typeface="AppleGothic" pitchFamily="2" charset="-127"/>
                <a:cs typeface="Times New Roman" panose="02020603050405020304" pitchFamily="18" charset="0"/>
              </a:rPr>
              <a:t>Какое правило?</a:t>
            </a:r>
          </a:p>
        </p:txBody>
      </p:sp>
    </p:spTree>
    <p:extLst>
      <p:ext uri="{BB962C8B-B14F-4D97-AF65-F5344CB8AC3E}">
        <p14:creationId xmlns:p14="http://schemas.microsoft.com/office/powerpoint/2010/main" val="3444171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44DBCB9-A624-DD4F-BCEB-D0F7D5395775}"/>
              </a:ext>
            </a:extLst>
          </p:cNvPr>
          <p:cNvSpPr>
            <a:spLocks noGrp="1"/>
          </p:cNvSpPr>
          <p:nvPr>
            <p:ph type="title"/>
          </p:nvPr>
        </p:nvSpPr>
        <p:spPr/>
        <p:txBody>
          <a:bodyPr/>
          <a:lstStyle/>
          <a:p>
            <a:endParaRPr lang="ru-RU"/>
          </a:p>
        </p:txBody>
      </p:sp>
      <p:graphicFrame>
        <p:nvGraphicFramePr>
          <p:cNvPr id="3" name="Таблица 2">
            <a:extLst>
              <a:ext uri="{FF2B5EF4-FFF2-40B4-BE49-F238E27FC236}">
                <a16:creationId xmlns:a16="http://schemas.microsoft.com/office/drawing/2014/main" id="{807B61A3-5CA8-4240-9D80-A9D45D8995E9}"/>
              </a:ext>
            </a:extLst>
          </p:cNvPr>
          <p:cNvGraphicFramePr>
            <a:graphicFrameLocks noGrp="1"/>
          </p:cNvGraphicFramePr>
          <p:nvPr>
            <p:extLst/>
          </p:nvPr>
        </p:nvGraphicFramePr>
        <p:xfrm>
          <a:off x="393700" y="114301"/>
          <a:ext cx="11366499" cy="6743700"/>
        </p:xfrm>
        <a:graphic>
          <a:graphicData uri="http://schemas.openxmlformats.org/drawingml/2006/table">
            <a:tbl>
              <a:tblPr firstRow="1" firstCol="1" bandRow="1"/>
              <a:tblGrid>
                <a:gridCol w="4256564">
                  <a:extLst>
                    <a:ext uri="{9D8B030D-6E8A-4147-A177-3AD203B41FA5}">
                      <a16:colId xmlns:a16="http://schemas.microsoft.com/office/drawing/2014/main" val="3034394621"/>
                    </a:ext>
                  </a:extLst>
                </a:gridCol>
                <a:gridCol w="7109935">
                  <a:extLst>
                    <a:ext uri="{9D8B030D-6E8A-4147-A177-3AD203B41FA5}">
                      <a16:colId xmlns:a16="http://schemas.microsoft.com/office/drawing/2014/main" val="1257458454"/>
                    </a:ext>
                  </a:extLst>
                </a:gridCol>
              </a:tblGrid>
              <a:tr h="390001">
                <a:tc>
                  <a:txBody>
                    <a:bodyPr/>
                    <a:lstStyle/>
                    <a:p>
                      <a:pPr>
                        <a:lnSpc>
                          <a:spcPct val="115000"/>
                        </a:lnSpc>
                        <a:spcAft>
                          <a:spcPts val="0"/>
                        </a:spcAft>
                      </a:pPr>
                      <a:r>
                        <a:rPr lang="ru-RU" sz="1800" dirty="0">
                          <a:effectLst/>
                        </a:rPr>
                        <a:t>ГРАММАТИЧЕСКИЕ ОШИБКИ</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ru-RU" sz="1800">
                          <a:effectLst/>
                        </a:rPr>
                        <a:t>ПРЕДЛОЖЕНИЯ</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07736548"/>
                  </a:ext>
                </a:extLst>
              </a:tr>
              <a:tr h="6353699">
                <a:tc>
                  <a:txBody>
                    <a:bodyPr/>
                    <a:lstStyle/>
                    <a:p>
                      <a:pPr>
                        <a:lnSpc>
                          <a:spcPct val="115000"/>
                        </a:lnSpc>
                        <a:spcAft>
                          <a:spcPts val="0"/>
                        </a:spcAft>
                      </a:pPr>
                      <a:r>
                        <a:rPr lang="ru-RU" sz="1800" dirty="0">
                          <a:effectLst/>
                        </a:rPr>
                        <a:t>А) неправильное построение предложения с деепричастным оборотом</a:t>
                      </a:r>
                    </a:p>
                    <a:p>
                      <a:pPr>
                        <a:lnSpc>
                          <a:spcPct val="115000"/>
                        </a:lnSpc>
                        <a:spcAft>
                          <a:spcPts val="0"/>
                        </a:spcAft>
                      </a:pPr>
                      <a:r>
                        <a:rPr lang="ru-RU" sz="1800" dirty="0">
                          <a:effectLst/>
                        </a:rPr>
                        <a:t>Б) нарушение в построении предложения с причастным оборотом</a:t>
                      </a:r>
                    </a:p>
                    <a:p>
                      <a:pPr>
                        <a:lnSpc>
                          <a:spcPct val="115000"/>
                        </a:lnSpc>
                        <a:spcAft>
                          <a:spcPts val="0"/>
                        </a:spcAft>
                      </a:pPr>
                      <a:r>
                        <a:rPr lang="ru-RU" sz="1800" dirty="0">
                          <a:effectLst/>
                        </a:rPr>
                        <a:t>В) нарушение видовременной соотнесённости глагольных форм</a:t>
                      </a:r>
                    </a:p>
                    <a:p>
                      <a:pPr>
                        <a:lnSpc>
                          <a:spcPct val="115000"/>
                        </a:lnSpc>
                        <a:spcAft>
                          <a:spcPts val="0"/>
                        </a:spcAft>
                      </a:pPr>
                      <a:r>
                        <a:rPr lang="ru-RU" sz="1800" dirty="0">
                          <a:effectLst/>
                        </a:rPr>
                        <a:t>Г) неправильное употребление падежной формы существительного с предлогом</a:t>
                      </a:r>
                    </a:p>
                    <a:p>
                      <a:pPr>
                        <a:lnSpc>
                          <a:spcPct val="115000"/>
                        </a:lnSpc>
                        <a:spcAft>
                          <a:spcPts val="0"/>
                        </a:spcAft>
                      </a:pPr>
                      <a:r>
                        <a:rPr lang="ru-RU" sz="1800" dirty="0">
                          <a:effectLst/>
                        </a:rPr>
                        <a:t>Д) нарушение в построении предложения с несогласованным приложением</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ru-RU" sz="1800" dirty="0">
                          <a:effectLst/>
                        </a:rPr>
                        <a:t>1) Новая эстетика, возникшая в творчестве художников русского авангарда, коренным образом изменила прежние «греко-римские» представления о художественной ценности искусства.</a:t>
                      </a:r>
                    </a:p>
                    <a:p>
                      <a:pPr algn="just">
                        <a:lnSpc>
                          <a:spcPct val="115000"/>
                        </a:lnSpc>
                        <a:spcAft>
                          <a:spcPts val="0"/>
                        </a:spcAft>
                      </a:pPr>
                      <a:r>
                        <a:rPr lang="ru-RU" sz="1800" dirty="0">
                          <a:effectLst/>
                        </a:rPr>
                        <a:t>2) У зачитывавшихся людей в детстве русскими сказками, былинами дух захватывало от богатырских подвигов.</a:t>
                      </a:r>
                    </a:p>
                    <a:p>
                      <a:pPr algn="just">
                        <a:lnSpc>
                          <a:spcPct val="115000"/>
                        </a:lnSpc>
                        <a:spcAft>
                          <a:spcPts val="0"/>
                        </a:spcAft>
                      </a:pPr>
                      <a:r>
                        <a:rPr lang="ru-RU" sz="1800" dirty="0">
                          <a:effectLst/>
                        </a:rPr>
                        <a:t>3) Обладая более высокой надёжностью, переносные приёмники потребляют гораздо меньше энергии.</a:t>
                      </a:r>
                    </a:p>
                    <a:p>
                      <a:pPr algn="just">
                        <a:lnSpc>
                          <a:spcPct val="115000"/>
                        </a:lnSpc>
                        <a:spcAft>
                          <a:spcPts val="0"/>
                        </a:spcAft>
                      </a:pPr>
                      <a:r>
                        <a:rPr lang="ru-RU" sz="1800" dirty="0">
                          <a:effectLst/>
                        </a:rPr>
                        <a:t>4) Когда после окончания школы мой друг поступит на завод, он за короткое время приобретал квалификацию токаря.</a:t>
                      </a:r>
                    </a:p>
                    <a:p>
                      <a:pPr algn="just">
                        <a:lnSpc>
                          <a:spcPct val="115000"/>
                        </a:lnSpc>
                        <a:spcAft>
                          <a:spcPts val="0"/>
                        </a:spcAft>
                      </a:pPr>
                      <a:r>
                        <a:rPr lang="ru-RU" sz="1800" dirty="0">
                          <a:effectLst/>
                        </a:rPr>
                        <a:t>5) По словам И.Н. Крамского, несмотря на то что у многих пейзажистов изображены на картинах деревья, вода и даже воздух, душа есть только в картине «Грачах» А.К. </a:t>
                      </a:r>
                      <a:r>
                        <a:rPr lang="ru-RU" sz="1800" dirty="0" err="1">
                          <a:effectLst/>
                        </a:rPr>
                        <a:t>Саврасова</a:t>
                      </a:r>
                      <a:r>
                        <a:rPr lang="ru-RU" sz="1800" dirty="0">
                          <a:effectLst/>
                        </a:rPr>
                        <a:t>.</a:t>
                      </a:r>
                    </a:p>
                    <a:p>
                      <a:pPr algn="just">
                        <a:lnSpc>
                          <a:spcPct val="115000"/>
                        </a:lnSpc>
                        <a:spcAft>
                          <a:spcPts val="0"/>
                        </a:spcAft>
                      </a:pPr>
                      <a:r>
                        <a:rPr lang="ru-RU" sz="1800" dirty="0">
                          <a:effectLst/>
                        </a:rPr>
                        <a:t>6) Большинство работ молодого учёного посвящено проблемам теоретической физики.</a:t>
                      </a:r>
                    </a:p>
                    <a:p>
                      <a:pPr algn="just">
                        <a:lnSpc>
                          <a:spcPct val="115000"/>
                        </a:lnSpc>
                        <a:spcAft>
                          <a:spcPts val="0"/>
                        </a:spcAft>
                      </a:pPr>
                      <a:r>
                        <a:rPr lang="ru-RU" sz="1800" dirty="0">
                          <a:effectLst/>
                        </a:rPr>
                        <a:t>7) Внутренняя сила и мужество человека воспеты в поэме А.Т. Твардовского «Василий </a:t>
                      </a:r>
                      <a:r>
                        <a:rPr lang="ru-RU" sz="1800" dirty="0" err="1">
                          <a:effectLst/>
                        </a:rPr>
                        <a:t>Тёркин</a:t>
                      </a:r>
                      <a:r>
                        <a:rPr lang="ru-RU" sz="1800" dirty="0">
                          <a:effectLst/>
                        </a:rPr>
                        <a:t>».</a:t>
                      </a:r>
                    </a:p>
                    <a:p>
                      <a:pPr algn="just">
                        <a:lnSpc>
                          <a:spcPct val="115000"/>
                        </a:lnSpc>
                        <a:spcAft>
                          <a:spcPts val="0"/>
                        </a:spcAft>
                      </a:pPr>
                      <a:r>
                        <a:rPr lang="ru-RU" sz="1800" dirty="0">
                          <a:effectLst/>
                        </a:rPr>
                        <a:t>8) Впоследствии он даже себе не мог объяснить, что заставило его броситься наперерез лошадей.</a:t>
                      </a:r>
                    </a:p>
                    <a:p>
                      <a:pPr algn="just">
                        <a:lnSpc>
                          <a:spcPct val="115000"/>
                        </a:lnSpc>
                        <a:spcAft>
                          <a:spcPts val="0"/>
                        </a:spcAft>
                      </a:pPr>
                      <a:r>
                        <a:rPr lang="ru-RU" sz="1800" dirty="0">
                          <a:effectLst/>
                        </a:rPr>
                        <a:t>9) Употребляя букву « ъ» на конце слов, в XIX веке это была лишь дань традиции</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69755736"/>
                  </a:ext>
                </a:extLst>
              </a:tr>
            </a:tbl>
          </a:graphicData>
        </a:graphic>
      </p:graphicFrame>
    </p:spTree>
    <p:extLst>
      <p:ext uri="{BB962C8B-B14F-4D97-AF65-F5344CB8AC3E}">
        <p14:creationId xmlns:p14="http://schemas.microsoft.com/office/powerpoint/2010/main" val="2908037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3060" y="690275"/>
            <a:ext cx="8229600" cy="5242594"/>
          </a:xfrm>
        </p:spPr>
        <p:txBody>
          <a:bodyPr>
            <a:normAutofit/>
          </a:bodyPr>
          <a:lstStyle/>
          <a:p>
            <a:pPr algn="ctr"/>
            <a:r>
              <a:rPr lang="ru-RU" sz="3200" b="1" dirty="0">
                <a:latin typeface="Times New Roman" pitchFamily="18" charset="0"/>
                <a:cs typeface="Times New Roman" pitchFamily="18" charset="0"/>
              </a:rPr>
              <a:t>Нужно помнить, что каждому слову подходит свой предлог.</a:t>
            </a:r>
            <a:br>
              <a:rPr lang="ru-RU" sz="3200" dirty="0">
                <a:latin typeface="Times New Roman" pitchFamily="18" charset="0"/>
                <a:cs typeface="Times New Roman" pitchFamily="18" charset="0"/>
              </a:rPr>
            </a:br>
            <a:br>
              <a:rPr lang="ru-RU" sz="3200" dirty="0">
                <a:latin typeface="Times New Roman" pitchFamily="18" charset="0"/>
                <a:cs typeface="Times New Roman" pitchFamily="18" charset="0"/>
              </a:rPr>
            </a:br>
            <a:br>
              <a:rPr lang="ru-RU" sz="3200" dirty="0">
                <a:latin typeface="Times New Roman" pitchFamily="18" charset="0"/>
                <a:cs typeface="Times New Roman" pitchFamily="18" charset="0"/>
              </a:rPr>
            </a:br>
            <a:r>
              <a:rPr lang="ru-RU" sz="3200" i="1" dirty="0">
                <a:latin typeface="Times New Roman" pitchFamily="18" charset="0"/>
                <a:cs typeface="Times New Roman" pitchFamily="18" charset="0"/>
              </a:rPr>
              <a:t>Толпы людей были повсюду: на улицах, площадях, в скверах.</a:t>
            </a:r>
            <a:br>
              <a:rPr lang="ru-RU" sz="3200" i="1" dirty="0">
                <a:latin typeface="Times New Roman" pitchFamily="18" charset="0"/>
                <a:cs typeface="Times New Roman" pitchFamily="18" charset="0"/>
              </a:rPr>
            </a:br>
            <a:endParaRPr lang="ru-RU" sz="3200" i="1" dirty="0">
              <a:latin typeface="Times New Roman" pitchFamily="18" charset="0"/>
              <a:cs typeface="Times New Roman" pitchFamily="18" charset="0"/>
            </a:endParaRPr>
          </a:p>
        </p:txBody>
      </p:sp>
      <p:sp>
        <p:nvSpPr>
          <p:cNvPr id="4" name="Прямоугольник 3">
            <a:extLst>
              <a:ext uri="{FF2B5EF4-FFF2-40B4-BE49-F238E27FC236}">
                <a16:creationId xmlns:a16="http://schemas.microsoft.com/office/drawing/2014/main" id="{7EBB9360-04C0-0B4C-B284-BFD7BAE8E10A}"/>
              </a:ext>
            </a:extLst>
          </p:cNvPr>
          <p:cNvSpPr/>
          <p:nvPr/>
        </p:nvSpPr>
        <p:spPr>
          <a:xfrm>
            <a:off x="10755086" y="-165670"/>
            <a:ext cx="1436914" cy="7441396"/>
          </a:xfrm>
          <a:prstGeom prst="rect">
            <a:avLst/>
          </a:prstGeom>
          <a:solidFill>
            <a:srgbClr val="E11E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a:extLst>
              <a:ext uri="{FF2B5EF4-FFF2-40B4-BE49-F238E27FC236}">
                <a16:creationId xmlns:a16="http://schemas.microsoft.com/office/drawing/2014/main" id="{2C54DAFC-08C0-A64B-8A48-D023F37AE026}"/>
              </a:ext>
            </a:extLst>
          </p:cNvPr>
          <p:cNvSpPr txBox="1"/>
          <p:nvPr/>
        </p:nvSpPr>
        <p:spPr>
          <a:xfrm>
            <a:off x="10892132" y="0"/>
            <a:ext cx="1292662" cy="4385471"/>
          </a:xfrm>
          <a:prstGeom prst="rect">
            <a:avLst/>
          </a:prstGeom>
          <a:noFill/>
        </p:spPr>
        <p:txBody>
          <a:bodyPr vert="vert270" wrap="square" rtlCol="0">
            <a:spAutoFit/>
          </a:bodyPr>
          <a:lstStyle/>
          <a:p>
            <a:pPr algn="ctr"/>
            <a:r>
              <a:rPr lang="ru-RU" sz="3600" b="1" spc="300" dirty="0">
                <a:solidFill>
                  <a:schemeClr val="bg1"/>
                </a:solidFill>
                <a:latin typeface="Times New Roman" panose="02020603050405020304" pitchFamily="18" charset="0"/>
                <a:cs typeface="Times New Roman" panose="02020603050405020304" pitchFamily="18" charset="0"/>
              </a:rPr>
              <a:t>ОДНОРОДНЫЕ ЧЛЕНЫ </a:t>
            </a:r>
          </a:p>
        </p:txBody>
      </p:sp>
      <p:pic>
        <p:nvPicPr>
          <p:cNvPr id="6" name="Рисунок 5">
            <a:extLst>
              <a:ext uri="{FF2B5EF4-FFF2-40B4-BE49-F238E27FC236}">
                <a16:creationId xmlns:a16="http://schemas.microsoft.com/office/drawing/2014/main" id="{18E5643F-9CD5-094C-B220-904BB6ED2486}"/>
              </a:ext>
            </a:extLst>
          </p:cNvPr>
          <p:cNvPicPr>
            <a:picLocks noChangeAspect="1"/>
          </p:cNvPicPr>
          <p:nvPr/>
        </p:nvPicPr>
        <p:blipFill>
          <a:blip r:embed="rId2"/>
          <a:stretch>
            <a:fillRect/>
          </a:stretch>
        </p:blipFill>
        <p:spPr>
          <a:xfrm flipH="1">
            <a:off x="9831049" y="4700002"/>
            <a:ext cx="2360951" cy="2360951"/>
          </a:xfrm>
          <a:prstGeom prst="rect">
            <a:avLst/>
          </a:prstGeom>
        </p:spPr>
      </p:pic>
    </p:spTree>
    <p:extLst>
      <p:ext uri="{BB962C8B-B14F-4D97-AF65-F5344CB8AC3E}">
        <p14:creationId xmlns:p14="http://schemas.microsoft.com/office/powerpoint/2010/main" val="16585154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0094" y="0"/>
            <a:ext cx="8229600" cy="4306490"/>
          </a:xfrm>
        </p:spPr>
        <p:txBody>
          <a:bodyPr>
            <a:normAutofit/>
          </a:bodyPr>
          <a:lstStyle/>
          <a:p>
            <a:pPr algn="ctr"/>
            <a:r>
              <a:rPr lang="ru-RU" sz="4000" dirty="0">
                <a:latin typeface="Times New Roman" pitchFamily="18" charset="0"/>
                <a:cs typeface="Times New Roman" pitchFamily="18" charset="0"/>
              </a:rPr>
              <a:t>Найдите </a:t>
            </a:r>
            <a:r>
              <a:rPr lang="ru-RU" sz="4000" b="1" dirty="0">
                <a:latin typeface="Times New Roman" pitchFamily="18" charset="0"/>
                <a:cs typeface="Times New Roman" pitchFamily="18" charset="0"/>
              </a:rPr>
              <a:t>ошибку</a:t>
            </a:r>
            <a:r>
              <a:rPr lang="ru-RU" sz="4000" dirty="0">
                <a:latin typeface="Times New Roman" pitchFamily="18" charset="0"/>
                <a:cs typeface="Times New Roman" pitchFamily="18" charset="0"/>
              </a:rPr>
              <a:t> и исправьте её</a:t>
            </a:r>
            <a:br>
              <a:rPr lang="ru-RU" sz="4000" dirty="0">
                <a:latin typeface="Times New Roman" pitchFamily="18" charset="0"/>
                <a:cs typeface="Times New Roman" pitchFamily="18" charset="0"/>
              </a:rPr>
            </a:br>
            <a:br>
              <a:rPr lang="ru-RU" sz="4000" dirty="0">
                <a:latin typeface="Times New Roman" pitchFamily="18" charset="0"/>
                <a:cs typeface="Times New Roman" pitchFamily="18" charset="0"/>
              </a:rPr>
            </a:br>
            <a:r>
              <a:rPr lang="ru-RU" sz="4000" dirty="0">
                <a:latin typeface="Times New Roman" pitchFamily="18" charset="0"/>
                <a:cs typeface="Times New Roman" pitchFamily="18" charset="0"/>
              </a:rPr>
              <a:t> Книги эти интересны и хорошо иллюстрированные.</a:t>
            </a:r>
          </a:p>
        </p:txBody>
      </p:sp>
      <p:sp>
        <p:nvSpPr>
          <p:cNvPr id="4" name="Прямоугольник 3">
            <a:extLst>
              <a:ext uri="{FF2B5EF4-FFF2-40B4-BE49-F238E27FC236}">
                <a16:creationId xmlns:a16="http://schemas.microsoft.com/office/drawing/2014/main" id="{27465B31-CCFD-914A-9256-BC2B7C2E00B9}"/>
              </a:ext>
            </a:extLst>
          </p:cNvPr>
          <p:cNvSpPr/>
          <p:nvPr/>
        </p:nvSpPr>
        <p:spPr>
          <a:xfrm>
            <a:off x="10755086" y="-165670"/>
            <a:ext cx="1436914" cy="7441396"/>
          </a:xfrm>
          <a:prstGeom prst="rect">
            <a:avLst/>
          </a:prstGeom>
          <a:solidFill>
            <a:srgbClr val="E11E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a:extLst>
              <a:ext uri="{FF2B5EF4-FFF2-40B4-BE49-F238E27FC236}">
                <a16:creationId xmlns:a16="http://schemas.microsoft.com/office/drawing/2014/main" id="{329685F0-A041-C447-9887-488A44ADBA84}"/>
              </a:ext>
            </a:extLst>
          </p:cNvPr>
          <p:cNvPicPr>
            <a:picLocks noChangeAspect="1"/>
          </p:cNvPicPr>
          <p:nvPr/>
        </p:nvPicPr>
        <p:blipFill>
          <a:blip r:embed="rId2"/>
          <a:stretch>
            <a:fillRect/>
          </a:stretch>
        </p:blipFill>
        <p:spPr>
          <a:xfrm rot="1189458">
            <a:off x="1287696" y="4340536"/>
            <a:ext cx="2921813" cy="2921813"/>
          </a:xfrm>
          <a:prstGeom prst="rect">
            <a:avLst/>
          </a:prstGeom>
        </p:spPr>
      </p:pic>
      <p:sp>
        <p:nvSpPr>
          <p:cNvPr id="6" name="Овальная выноска 5">
            <a:extLst>
              <a:ext uri="{FF2B5EF4-FFF2-40B4-BE49-F238E27FC236}">
                <a16:creationId xmlns:a16="http://schemas.microsoft.com/office/drawing/2014/main" id="{B299B390-AEDE-5D4F-B501-556664582E31}"/>
              </a:ext>
            </a:extLst>
          </p:cNvPr>
          <p:cNvSpPr/>
          <p:nvPr/>
        </p:nvSpPr>
        <p:spPr>
          <a:xfrm rot="19363442">
            <a:off x="-819063" y="3708857"/>
            <a:ext cx="2542032" cy="2052609"/>
          </a:xfrm>
          <a:prstGeom prst="wedgeEllipseCallout">
            <a:avLst>
              <a:gd name="adj1" fmla="val 313"/>
              <a:gd name="adj2" fmla="val 63398"/>
            </a:avLst>
          </a:prstGeom>
          <a:solidFill>
            <a:srgbClr val="FBEBD7"/>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7" name="TextBox 6">
            <a:extLst>
              <a:ext uri="{FF2B5EF4-FFF2-40B4-BE49-F238E27FC236}">
                <a16:creationId xmlns:a16="http://schemas.microsoft.com/office/drawing/2014/main" id="{C0583BF8-BB1F-8C43-BAE8-AA651D00550F}"/>
              </a:ext>
            </a:extLst>
          </p:cNvPr>
          <p:cNvSpPr txBox="1"/>
          <p:nvPr/>
        </p:nvSpPr>
        <p:spPr>
          <a:xfrm rot="20269803">
            <a:off x="-67551" y="3967556"/>
            <a:ext cx="1702689" cy="1384995"/>
          </a:xfrm>
          <a:prstGeom prst="rect">
            <a:avLst/>
          </a:prstGeom>
          <a:noFill/>
        </p:spPr>
        <p:txBody>
          <a:bodyPr wrap="square" rtlCol="0">
            <a:spAutoFit/>
          </a:bodyPr>
          <a:lstStyle/>
          <a:p>
            <a:pPr algn="ctr"/>
            <a:r>
              <a:rPr lang="ru-RU" sz="2800" b="1" dirty="0">
                <a:latin typeface="Times New Roman" panose="02020603050405020304" pitchFamily="18" charset="0"/>
                <a:ea typeface="AppleGothic" pitchFamily="2" charset="-127"/>
                <a:cs typeface="Times New Roman" panose="02020603050405020304" pitchFamily="18" charset="0"/>
              </a:rPr>
              <a:t>Какое правило?</a:t>
            </a:r>
          </a:p>
        </p:txBody>
      </p:sp>
    </p:spTree>
    <p:extLst>
      <p:ext uri="{BB962C8B-B14F-4D97-AF65-F5344CB8AC3E}">
        <p14:creationId xmlns:p14="http://schemas.microsoft.com/office/powerpoint/2010/main" val="4705439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4439" y="690275"/>
            <a:ext cx="8798221" cy="5242594"/>
          </a:xfrm>
        </p:spPr>
        <p:txBody>
          <a:bodyPr>
            <a:noAutofit/>
          </a:bodyPr>
          <a:lstStyle/>
          <a:p>
            <a:pPr algn="ctr"/>
            <a:r>
              <a:rPr lang="ru-RU" sz="3200" dirty="0">
                <a:latin typeface="Times New Roman" panose="02020603050405020304" pitchFamily="18" charset="0"/>
                <a:cs typeface="Times New Roman" panose="02020603050405020304" pitchFamily="18" charset="0"/>
              </a:rPr>
              <a:t> </a:t>
            </a:r>
            <a:r>
              <a:rPr lang="ru-RU" sz="3200" b="1" dirty="0">
                <a:latin typeface="Times New Roman" panose="02020603050405020304" pitchFamily="18" charset="0"/>
                <a:cs typeface="Times New Roman" panose="02020603050405020304" pitchFamily="18" charset="0"/>
              </a:rPr>
              <a:t>Если однородные члены - прилагательные или причастия, они должны быть оба в одной форме (полной или краткой).</a:t>
            </a:r>
            <a:br>
              <a:rPr lang="ru-RU" sz="3200" dirty="0">
                <a:latin typeface="Times New Roman" panose="02020603050405020304" pitchFamily="18" charset="0"/>
                <a:cs typeface="Times New Roman" pitchFamily="18" charset="0"/>
              </a:rPr>
            </a:br>
            <a:br>
              <a:rPr lang="ru-RU" sz="3200" dirty="0">
                <a:latin typeface="Times New Roman" panose="02020603050405020304" pitchFamily="18" charset="0"/>
                <a:cs typeface="Times New Roman" pitchFamily="18" charset="0"/>
              </a:rPr>
            </a:br>
            <a:br>
              <a:rPr lang="ru-RU" sz="3200" dirty="0">
                <a:latin typeface="Times New Roman" panose="02020603050405020304" pitchFamily="18" charset="0"/>
                <a:cs typeface="Times New Roman" pitchFamily="18" charset="0"/>
              </a:rPr>
            </a:br>
            <a:r>
              <a:rPr lang="ru-RU" sz="3200" dirty="0">
                <a:latin typeface="Times New Roman" panose="02020603050405020304" pitchFamily="18" charset="0"/>
                <a:cs typeface="Times New Roman" pitchFamily="18" charset="0"/>
              </a:rPr>
              <a:t>Книги эти интересны (</a:t>
            </a:r>
            <a:r>
              <a:rPr lang="ru-RU" sz="3200" dirty="0" err="1">
                <a:latin typeface="Times New Roman" panose="02020603050405020304" pitchFamily="18" charset="0"/>
                <a:cs typeface="Times New Roman" panose="02020603050405020304" pitchFamily="18" charset="0"/>
              </a:rPr>
              <a:t>кратк.форма</a:t>
            </a:r>
            <a:r>
              <a:rPr lang="ru-RU" sz="3200" dirty="0">
                <a:latin typeface="Times New Roman" panose="02020603050405020304" pitchFamily="18" charset="0"/>
                <a:cs typeface="Times New Roman" panose="02020603050405020304" pitchFamily="18" charset="0"/>
              </a:rPr>
              <a:t>) и хорошо иллюстрированы (</a:t>
            </a:r>
            <a:r>
              <a:rPr lang="ru-RU" sz="3200" dirty="0" err="1">
                <a:latin typeface="Times New Roman" panose="02020603050405020304" pitchFamily="18" charset="0"/>
                <a:cs typeface="Times New Roman" panose="02020603050405020304" pitchFamily="18" charset="0"/>
              </a:rPr>
              <a:t>кратк.форма</a:t>
            </a:r>
            <a:r>
              <a:rPr lang="ru-RU" sz="3200" dirty="0">
                <a:latin typeface="Times New Roman" panose="02020603050405020304" pitchFamily="18" charset="0"/>
                <a:cs typeface="Times New Roman" panose="02020603050405020304" pitchFamily="18" charset="0"/>
              </a:rPr>
              <a:t>) или</a:t>
            </a: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Книги эти интересные (полн. форма) и хорошо иллюстрированные (полн. форма).</a:t>
            </a:r>
            <a:br>
              <a:rPr lang="ru-RU" sz="3200" i="1" dirty="0">
                <a:latin typeface="Times New Roman" panose="02020603050405020304" pitchFamily="18" charset="0"/>
                <a:cs typeface="Times New Roman" pitchFamily="18" charset="0"/>
              </a:rPr>
            </a:br>
            <a:endParaRPr lang="ru-RU" sz="3200" i="1" dirty="0">
              <a:latin typeface="Times New Roman" panose="02020603050405020304" pitchFamily="18" charset="0"/>
              <a:cs typeface="Times New Roman" pitchFamily="18" charset="0"/>
            </a:endParaRPr>
          </a:p>
        </p:txBody>
      </p:sp>
      <p:sp>
        <p:nvSpPr>
          <p:cNvPr id="4" name="Прямоугольник 3">
            <a:extLst>
              <a:ext uri="{FF2B5EF4-FFF2-40B4-BE49-F238E27FC236}">
                <a16:creationId xmlns:a16="http://schemas.microsoft.com/office/drawing/2014/main" id="{7EBB9360-04C0-0B4C-B284-BFD7BAE8E10A}"/>
              </a:ext>
            </a:extLst>
          </p:cNvPr>
          <p:cNvSpPr/>
          <p:nvPr/>
        </p:nvSpPr>
        <p:spPr>
          <a:xfrm>
            <a:off x="10755086" y="-165670"/>
            <a:ext cx="1436914" cy="7441396"/>
          </a:xfrm>
          <a:prstGeom prst="rect">
            <a:avLst/>
          </a:prstGeom>
          <a:solidFill>
            <a:srgbClr val="E11E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a:extLst>
              <a:ext uri="{FF2B5EF4-FFF2-40B4-BE49-F238E27FC236}">
                <a16:creationId xmlns:a16="http://schemas.microsoft.com/office/drawing/2014/main" id="{2C54DAFC-08C0-A64B-8A48-D023F37AE026}"/>
              </a:ext>
            </a:extLst>
          </p:cNvPr>
          <p:cNvSpPr txBox="1"/>
          <p:nvPr/>
        </p:nvSpPr>
        <p:spPr>
          <a:xfrm>
            <a:off x="10892132" y="0"/>
            <a:ext cx="1292662" cy="4385471"/>
          </a:xfrm>
          <a:prstGeom prst="rect">
            <a:avLst/>
          </a:prstGeom>
          <a:noFill/>
        </p:spPr>
        <p:txBody>
          <a:bodyPr vert="vert270" wrap="square" rtlCol="0">
            <a:spAutoFit/>
          </a:bodyPr>
          <a:lstStyle/>
          <a:p>
            <a:pPr algn="ctr"/>
            <a:r>
              <a:rPr lang="ru-RU" sz="3600" b="1" spc="300" dirty="0">
                <a:solidFill>
                  <a:schemeClr val="bg1"/>
                </a:solidFill>
                <a:latin typeface="Times New Roman" panose="02020603050405020304" pitchFamily="18" charset="0"/>
                <a:cs typeface="Times New Roman" panose="02020603050405020304" pitchFamily="18" charset="0"/>
              </a:rPr>
              <a:t>ОДНОРОДНЫЕ ЧЛЕНЫ </a:t>
            </a:r>
          </a:p>
        </p:txBody>
      </p:sp>
      <p:pic>
        <p:nvPicPr>
          <p:cNvPr id="6" name="Рисунок 5">
            <a:extLst>
              <a:ext uri="{FF2B5EF4-FFF2-40B4-BE49-F238E27FC236}">
                <a16:creationId xmlns:a16="http://schemas.microsoft.com/office/drawing/2014/main" id="{18E5643F-9CD5-094C-B220-904BB6ED2486}"/>
              </a:ext>
            </a:extLst>
          </p:cNvPr>
          <p:cNvPicPr>
            <a:picLocks noChangeAspect="1"/>
          </p:cNvPicPr>
          <p:nvPr/>
        </p:nvPicPr>
        <p:blipFill>
          <a:blip r:embed="rId2"/>
          <a:stretch>
            <a:fillRect/>
          </a:stretch>
        </p:blipFill>
        <p:spPr>
          <a:xfrm flipH="1">
            <a:off x="9831049" y="4700002"/>
            <a:ext cx="2360951" cy="2360951"/>
          </a:xfrm>
          <a:prstGeom prst="rect">
            <a:avLst/>
          </a:prstGeom>
        </p:spPr>
      </p:pic>
    </p:spTree>
    <p:extLst>
      <p:ext uri="{BB962C8B-B14F-4D97-AF65-F5344CB8AC3E}">
        <p14:creationId xmlns:p14="http://schemas.microsoft.com/office/powerpoint/2010/main" val="4187212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0094" y="0"/>
            <a:ext cx="8229600" cy="4306490"/>
          </a:xfrm>
        </p:spPr>
        <p:txBody>
          <a:bodyPr>
            <a:normAutofit/>
          </a:bodyPr>
          <a:lstStyle/>
          <a:p>
            <a:pPr algn="ctr"/>
            <a:r>
              <a:rPr lang="ru-RU" sz="3200" dirty="0">
                <a:latin typeface="Times New Roman" pitchFamily="18" charset="0"/>
                <a:cs typeface="Times New Roman" pitchFamily="18" charset="0"/>
              </a:rPr>
              <a:t>Найдите </a:t>
            </a:r>
            <a:r>
              <a:rPr lang="ru-RU" sz="3200" b="1" dirty="0">
                <a:latin typeface="Times New Roman" pitchFamily="18" charset="0"/>
                <a:cs typeface="Times New Roman" pitchFamily="18" charset="0"/>
              </a:rPr>
              <a:t>ошибку</a:t>
            </a:r>
            <a:r>
              <a:rPr lang="ru-RU" sz="3200" dirty="0">
                <a:latin typeface="Times New Roman" pitchFamily="18" charset="0"/>
                <a:cs typeface="Times New Roman" pitchFamily="18" charset="0"/>
              </a:rPr>
              <a:t> и исправьте её</a:t>
            </a:r>
            <a:br>
              <a:rPr lang="ru-RU" sz="3200" dirty="0">
                <a:latin typeface="Times New Roman" pitchFamily="18" charset="0"/>
                <a:cs typeface="Times New Roman" pitchFamily="18" charset="0"/>
              </a:rPr>
            </a:br>
            <a:br>
              <a:rPr lang="ru-RU" sz="3200" dirty="0">
                <a:latin typeface="Times New Roman" pitchFamily="18" charset="0"/>
                <a:cs typeface="Times New Roman" pitchFamily="18" charset="0"/>
              </a:rPr>
            </a:br>
            <a:r>
              <a:rPr lang="ru-RU" sz="3200" dirty="0">
                <a:latin typeface="Times New Roman" pitchFamily="18" charset="0"/>
                <a:cs typeface="Times New Roman" pitchFamily="18" charset="0"/>
              </a:rPr>
              <a:t>Летевший самолет на  небольшой высоте подавал сигналы бедствия.</a:t>
            </a:r>
            <a:br>
              <a:rPr lang="ru-RU" sz="3200" dirty="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
        <p:nvSpPr>
          <p:cNvPr id="4" name="Прямоугольник 3">
            <a:extLst>
              <a:ext uri="{FF2B5EF4-FFF2-40B4-BE49-F238E27FC236}">
                <a16:creationId xmlns:a16="http://schemas.microsoft.com/office/drawing/2014/main" id="{27465B31-CCFD-914A-9256-BC2B7C2E00B9}"/>
              </a:ext>
            </a:extLst>
          </p:cNvPr>
          <p:cNvSpPr/>
          <p:nvPr/>
        </p:nvSpPr>
        <p:spPr>
          <a:xfrm>
            <a:off x="10755086" y="-165670"/>
            <a:ext cx="1436914" cy="7441396"/>
          </a:xfrm>
          <a:prstGeom prst="rect">
            <a:avLst/>
          </a:prstGeom>
          <a:solidFill>
            <a:srgbClr val="E11E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a:extLst>
              <a:ext uri="{FF2B5EF4-FFF2-40B4-BE49-F238E27FC236}">
                <a16:creationId xmlns:a16="http://schemas.microsoft.com/office/drawing/2014/main" id="{8E62376C-5BDD-F946-9A39-7A4FECB961E4}"/>
              </a:ext>
            </a:extLst>
          </p:cNvPr>
          <p:cNvPicPr>
            <a:picLocks noChangeAspect="1"/>
          </p:cNvPicPr>
          <p:nvPr/>
        </p:nvPicPr>
        <p:blipFill>
          <a:blip r:embed="rId2"/>
          <a:stretch>
            <a:fillRect/>
          </a:stretch>
        </p:blipFill>
        <p:spPr>
          <a:xfrm rot="1189458">
            <a:off x="1287696" y="4340536"/>
            <a:ext cx="2921813" cy="2921813"/>
          </a:xfrm>
          <a:prstGeom prst="rect">
            <a:avLst/>
          </a:prstGeom>
        </p:spPr>
      </p:pic>
      <p:sp>
        <p:nvSpPr>
          <p:cNvPr id="6" name="Овальная выноска 5">
            <a:extLst>
              <a:ext uri="{FF2B5EF4-FFF2-40B4-BE49-F238E27FC236}">
                <a16:creationId xmlns:a16="http://schemas.microsoft.com/office/drawing/2014/main" id="{A9C3099E-B5B0-3D45-88A7-B81896DE24AC}"/>
              </a:ext>
            </a:extLst>
          </p:cNvPr>
          <p:cNvSpPr/>
          <p:nvPr/>
        </p:nvSpPr>
        <p:spPr>
          <a:xfrm rot="19363442">
            <a:off x="-819063" y="3708857"/>
            <a:ext cx="2542032" cy="2052609"/>
          </a:xfrm>
          <a:prstGeom prst="wedgeEllipseCallout">
            <a:avLst>
              <a:gd name="adj1" fmla="val 313"/>
              <a:gd name="adj2" fmla="val 63398"/>
            </a:avLst>
          </a:prstGeom>
          <a:solidFill>
            <a:srgbClr val="FBEBD7"/>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7" name="TextBox 6">
            <a:extLst>
              <a:ext uri="{FF2B5EF4-FFF2-40B4-BE49-F238E27FC236}">
                <a16:creationId xmlns:a16="http://schemas.microsoft.com/office/drawing/2014/main" id="{8D7AFC8D-563E-6F40-BAF6-EC58FD1E702F}"/>
              </a:ext>
            </a:extLst>
          </p:cNvPr>
          <p:cNvSpPr txBox="1"/>
          <p:nvPr/>
        </p:nvSpPr>
        <p:spPr>
          <a:xfrm rot="20269803">
            <a:off x="-67551" y="3967556"/>
            <a:ext cx="1702689" cy="1384995"/>
          </a:xfrm>
          <a:prstGeom prst="rect">
            <a:avLst/>
          </a:prstGeom>
          <a:noFill/>
        </p:spPr>
        <p:txBody>
          <a:bodyPr wrap="square" rtlCol="0">
            <a:spAutoFit/>
          </a:bodyPr>
          <a:lstStyle/>
          <a:p>
            <a:pPr algn="ctr"/>
            <a:r>
              <a:rPr lang="ru-RU" sz="2800" b="1" dirty="0">
                <a:latin typeface="Times New Roman" panose="02020603050405020304" pitchFamily="18" charset="0"/>
                <a:ea typeface="AppleGothic" pitchFamily="2" charset="-127"/>
                <a:cs typeface="Times New Roman" panose="02020603050405020304" pitchFamily="18" charset="0"/>
              </a:rPr>
              <a:t>Какое правило?</a:t>
            </a:r>
          </a:p>
        </p:txBody>
      </p:sp>
    </p:spTree>
    <p:extLst>
      <p:ext uri="{BB962C8B-B14F-4D97-AF65-F5344CB8AC3E}">
        <p14:creationId xmlns:p14="http://schemas.microsoft.com/office/powerpoint/2010/main" val="2450915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4754" y="345890"/>
            <a:ext cx="9508092" cy="6034682"/>
          </a:xfrm>
        </p:spPr>
        <p:txBody>
          <a:bodyPr>
            <a:normAutofit/>
          </a:bodyPr>
          <a:lstStyle/>
          <a:p>
            <a:pPr algn="ctr"/>
            <a:r>
              <a:rPr lang="ru-RU" sz="3200" b="1" dirty="0">
                <a:latin typeface="Times New Roman" pitchFamily="18" charset="0"/>
                <a:cs typeface="Times New Roman" pitchFamily="18" charset="0"/>
              </a:rPr>
              <a:t>Нельзя помещать определяемое слово внутрь причастного оборота. Он должен находиться или до, или после причастного оборота.</a:t>
            </a:r>
            <a:br>
              <a:rPr lang="ru-RU" sz="3200" dirty="0">
                <a:latin typeface="Times New Roman" pitchFamily="18" charset="0"/>
                <a:cs typeface="Times New Roman" pitchFamily="18" charset="0"/>
              </a:rPr>
            </a:br>
            <a:r>
              <a:rPr lang="ru-RU" sz="3200" dirty="0">
                <a:latin typeface="Times New Roman" pitchFamily="18" charset="0"/>
                <a:cs typeface="Times New Roman" pitchFamily="18" charset="0"/>
              </a:rPr>
              <a:t>  </a:t>
            </a:r>
            <a:br>
              <a:rPr lang="ru-RU" sz="3200" dirty="0">
                <a:latin typeface="Times New Roman" pitchFamily="18" charset="0"/>
                <a:cs typeface="Times New Roman" pitchFamily="18" charset="0"/>
              </a:rPr>
            </a:br>
            <a:r>
              <a:rPr lang="ru-RU" sz="3200" i="1" u="sng" dirty="0">
                <a:latin typeface="Times New Roman" pitchFamily="18" charset="0"/>
                <a:cs typeface="Times New Roman" pitchFamily="18" charset="0"/>
              </a:rPr>
              <a:t>Самолет</a:t>
            </a:r>
            <a:r>
              <a:rPr lang="ru-RU" sz="3200" i="1" dirty="0">
                <a:latin typeface="Times New Roman" pitchFamily="18" charset="0"/>
                <a:cs typeface="Times New Roman" pitchFamily="18" charset="0"/>
              </a:rPr>
              <a:t>, </a:t>
            </a:r>
            <a:r>
              <a:rPr lang="ru-RU" sz="3200" b="1" i="1" dirty="0">
                <a:latin typeface="Times New Roman" pitchFamily="18" charset="0"/>
                <a:cs typeface="Times New Roman" pitchFamily="18" charset="0"/>
              </a:rPr>
              <a:t>летевший на небольшой высоте</a:t>
            </a:r>
            <a:r>
              <a:rPr lang="ru-RU" sz="3200" i="1" dirty="0">
                <a:latin typeface="Times New Roman" pitchFamily="18" charset="0"/>
                <a:cs typeface="Times New Roman" pitchFamily="18" charset="0"/>
              </a:rPr>
              <a:t>, подавал сигналы бедствия</a:t>
            </a:r>
            <a:br>
              <a:rPr lang="ru-RU" sz="3200" i="1" dirty="0">
                <a:latin typeface="Times New Roman" pitchFamily="18" charset="0"/>
                <a:cs typeface="Times New Roman" pitchFamily="18" charset="0"/>
              </a:rPr>
            </a:br>
            <a:r>
              <a:rPr lang="ru-RU" sz="3200" i="1" dirty="0">
                <a:latin typeface="Times New Roman" pitchFamily="18" charset="0"/>
                <a:cs typeface="Times New Roman" pitchFamily="18" charset="0"/>
              </a:rPr>
              <a:t>                                 </a:t>
            </a:r>
            <a:br>
              <a:rPr lang="ru-RU" sz="3200" i="1" dirty="0">
                <a:latin typeface="Times New Roman" pitchFamily="18" charset="0"/>
                <a:cs typeface="Times New Roman" pitchFamily="18" charset="0"/>
              </a:rPr>
            </a:br>
            <a:r>
              <a:rPr lang="ru-RU" sz="3200" i="1" dirty="0">
                <a:latin typeface="Times New Roman" pitchFamily="18" charset="0"/>
                <a:cs typeface="Times New Roman" pitchFamily="18" charset="0"/>
              </a:rPr>
              <a:t>   </a:t>
            </a:r>
            <a:r>
              <a:rPr lang="ru-RU" sz="3200" b="1" i="1" dirty="0">
                <a:latin typeface="Times New Roman" pitchFamily="18" charset="0"/>
                <a:cs typeface="Times New Roman" pitchFamily="18" charset="0"/>
              </a:rPr>
              <a:t>Летевший на небольшой высоте </a:t>
            </a:r>
            <a:r>
              <a:rPr lang="ru-RU" sz="3200" i="1" u="sng" dirty="0">
                <a:latin typeface="Times New Roman" pitchFamily="18" charset="0"/>
                <a:cs typeface="Times New Roman" pitchFamily="18" charset="0"/>
              </a:rPr>
              <a:t>самолет</a:t>
            </a:r>
            <a:r>
              <a:rPr lang="ru-RU" sz="3200" i="1" dirty="0">
                <a:latin typeface="Times New Roman" pitchFamily="18" charset="0"/>
                <a:cs typeface="Times New Roman" pitchFamily="18" charset="0"/>
              </a:rPr>
              <a:t> подавал сигналы бедствия.</a:t>
            </a:r>
          </a:p>
        </p:txBody>
      </p:sp>
      <p:sp>
        <p:nvSpPr>
          <p:cNvPr id="4" name="Прямоугольник 3">
            <a:extLst>
              <a:ext uri="{FF2B5EF4-FFF2-40B4-BE49-F238E27FC236}">
                <a16:creationId xmlns:a16="http://schemas.microsoft.com/office/drawing/2014/main" id="{21B17BB7-6E3C-724A-ADC0-879AE12C9E6E}"/>
              </a:ext>
            </a:extLst>
          </p:cNvPr>
          <p:cNvSpPr/>
          <p:nvPr/>
        </p:nvSpPr>
        <p:spPr>
          <a:xfrm>
            <a:off x="10755086" y="-210640"/>
            <a:ext cx="1436914" cy="7441396"/>
          </a:xfrm>
          <a:prstGeom prst="rect">
            <a:avLst/>
          </a:prstGeom>
          <a:solidFill>
            <a:srgbClr val="E11E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a:extLst>
              <a:ext uri="{FF2B5EF4-FFF2-40B4-BE49-F238E27FC236}">
                <a16:creationId xmlns:a16="http://schemas.microsoft.com/office/drawing/2014/main" id="{AE5674CB-92D2-BF4A-9C56-F4E2B171BC1F}"/>
              </a:ext>
            </a:extLst>
          </p:cNvPr>
          <p:cNvSpPr txBox="1"/>
          <p:nvPr/>
        </p:nvSpPr>
        <p:spPr>
          <a:xfrm>
            <a:off x="10892132" y="0"/>
            <a:ext cx="1292662" cy="4385471"/>
          </a:xfrm>
          <a:prstGeom prst="rect">
            <a:avLst/>
          </a:prstGeom>
          <a:noFill/>
        </p:spPr>
        <p:txBody>
          <a:bodyPr vert="vert270" wrap="square" rtlCol="0">
            <a:spAutoFit/>
          </a:bodyPr>
          <a:lstStyle/>
          <a:p>
            <a:pPr algn="ctr"/>
            <a:r>
              <a:rPr lang="ru-RU" sz="3600" b="1" spc="300" dirty="0">
                <a:solidFill>
                  <a:schemeClr val="bg1"/>
                </a:solidFill>
                <a:latin typeface="Times New Roman" panose="02020603050405020304" pitchFamily="18" charset="0"/>
                <a:cs typeface="Times New Roman" panose="02020603050405020304" pitchFamily="18" charset="0"/>
              </a:rPr>
              <a:t>ПРИЧАСТНЫЙ</a:t>
            </a:r>
          </a:p>
          <a:p>
            <a:pPr algn="ctr"/>
            <a:r>
              <a:rPr lang="ru-RU" sz="3600" b="1" spc="300" dirty="0">
                <a:solidFill>
                  <a:schemeClr val="bg1"/>
                </a:solidFill>
                <a:latin typeface="Times New Roman" panose="02020603050405020304" pitchFamily="18" charset="0"/>
                <a:cs typeface="Times New Roman" panose="02020603050405020304" pitchFamily="18" charset="0"/>
              </a:rPr>
              <a:t>ОБОРОТ</a:t>
            </a:r>
          </a:p>
        </p:txBody>
      </p:sp>
      <p:pic>
        <p:nvPicPr>
          <p:cNvPr id="6" name="Рисунок 5">
            <a:extLst>
              <a:ext uri="{FF2B5EF4-FFF2-40B4-BE49-F238E27FC236}">
                <a16:creationId xmlns:a16="http://schemas.microsoft.com/office/drawing/2014/main" id="{DF8E99CD-BA6D-874A-9133-B5B0A6932216}"/>
              </a:ext>
            </a:extLst>
          </p:cNvPr>
          <p:cNvPicPr>
            <a:picLocks noChangeAspect="1"/>
          </p:cNvPicPr>
          <p:nvPr/>
        </p:nvPicPr>
        <p:blipFill>
          <a:blip r:embed="rId2"/>
          <a:stretch>
            <a:fillRect/>
          </a:stretch>
        </p:blipFill>
        <p:spPr>
          <a:xfrm flipH="1">
            <a:off x="9831049" y="4700002"/>
            <a:ext cx="2360951" cy="2360951"/>
          </a:xfrm>
          <a:prstGeom prst="rect">
            <a:avLst/>
          </a:prstGeom>
        </p:spPr>
      </p:pic>
    </p:spTree>
    <p:extLst>
      <p:ext uri="{BB962C8B-B14F-4D97-AF65-F5344CB8AC3E}">
        <p14:creationId xmlns:p14="http://schemas.microsoft.com/office/powerpoint/2010/main" val="27723116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0094" y="0"/>
            <a:ext cx="8229600" cy="4306490"/>
          </a:xfrm>
        </p:spPr>
        <p:txBody>
          <a:bodyPr>
            <a:normAutofit/>
          </a:bodyPr>
          <a:lstStyle/>
          <a:p>
            <a:pPr algn="ctr"/>
            <a:r>
              <a:rPr lang="ru-RU" sz="3200" dirty="0">
                <a:latin typeface="Times New Roman" pitchFamily="18" charset="0"/>
                <a:cs typeface="Times New Roman" pitchFamily="18" charset="0"/>
              </a:rPr>
              <a:t>Найдите </a:t>
            </a:r>
            <a:r>
              <a:rPr lang="ru-RU" sz="3200" b="1" dirty="0">
                <a:latin typeface="Times New Roman" pitchFamily="18" charset="0"/>
                <a:cs typeface="Times New Roman" pitchFamily="18" charset="0"/>
              </a:rPr>
              <a:t>ошибку</a:t>
            </a:r>
            <a:r>
              <a:rPr lang="ru-RU" sz="3200" dirty="0">
                <a:latin typeface="Times New Roman" pitchFamily="18" charset="0"/>
                <a:cs typeface="Times New Roman" pitchFamily="18" charset="0"/>
              </a:rPr>
              <a:t> и исправьте её</a:t>
            </a:r>
            <a:br>
              <a:rPr lang="ru-RU" sz="3200" dirty="0">
                <a:latin typeface="Times New Roman" pitchFamily="18" charset="0"/>
                <a:cs typeface="Times New Roman" pitchFamily="18" charset="0"/>
              </a:rPr>
            </a:br>
            <a:br>
              <a:rPr lang="ru-RU" sz="3200" dirty="0">
                <a:latin typeface="Times New Roman" pitchFamily="18" charset="0"/>
                <a:cs typeface="Times New Roman" pitchFamily="18" charset="0"/>
              </a:rPr>
            </a:br>
            <a:r>
              <a:rPr lang="ru-RU" sz="3200" dirty="0">
                <a:latin typeface="Times New Roman" pitchFamily="18" charset="0"/>
                <a:cs typeface="Times New Roman" pitchFamily="18" charset="0"/>
              </a:rPr>
              <a:t>Море, переливающимися всеми  оттенками  радуги, спокойно ожидало наступления ночи.</a:t>
            </a:r>
            <a:br>
              <a:rPr lang="ru-RU" sz="3200" dirty="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
        <p:nvSpPr>
          <p:cNvPr id="4" name="Прямоугольник 3">
            <a:extLst>
              <a:ext uri="{FF2B5EF4-FFF2-40B4-BE49-F238E27FC236}">
                <a16:creationId xmlns:a16="http://schemas.microsoft.com/office/drawing/2014/main" id="{27465B31-CCFD-914A-9256-BC2B7C2E00B9}"/>
              </a:ext>
            </a:extLst>
          </p:cNvPr>
          <p:cNvSpPr/>
          <p:nvPr/>
        </p:nvSpPr>
        <p:spPr>
          <a:xfrm>
            <a:off x="10755086" y="-165670"/>
            <a:ext cx="1436914" cy="7441396"/>
          </a:xfrm>
          <a:prstGeom prst="rect">
            <a:avLst/>
          </a:prstGeom>
          <a:solidFill>
            <a:srgbClr val="E11E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a:extLst>
              <a:ext uri="{FF2B5EF4-FFF2-40B4-BE49-F238E27FC236}">
                <a16:creationId xmlns:a16="http://schemas.microsoft.com/office/drawing/2014/main" id="{6E7FEE72-8435-154E-924E-ADFA83DC9A90}"/>
              </a:ext>
            </a:extLst>
          </p:cNvPr>
          <p:cNvPicPr>
            <a:picLocks noChangeAspect="1"/>
          </p:cNvPicPr>
          <p:nvPr/>
        </p:nvPicPr>
        <p:blipFill>
          <a:blip r:embed="rId2"/>
          <a:stretch>
            <a:fillRect/>
          </a:stretch>
        </p:blipFill>
        <p:spPr>
          <a:xfrm rot="1189458">
            <a:off x="1287696" y="4340536"/>
            <a:ext cx="2921813" cy="2921813"/>
          </a:xfrm>
          <a:prstGeom prst="rect">
            <a:avLst/>
          </a:prstGeom>
        </p:spPr>
      </p:pic>
      <p:sp>
        <p:nvSpPr>
          <p:cNvPr id="6" name="Овальная выноска 5">
            <a:extLst>
              <a:ext uri="{FF2B5EF4-FFF2-40B4-BE49-F238E27FC236}">
                <a16:creationId xmlns:a16="http://schemas.microsoft.com/office/drawing/2014/main" id="{8A1F32BA-DA94-D14B-99EB-EF741B852BE0}"/>
              </a:ext>
            </a:extLst>
          </p:cNvPr>
          <p:cNvSpPr/>
          <p:nvPr/>
        </p:nvSpPr>
        <p:spPr>
          <a:xfrm rot="19363442">
            <a:off x="-819063" y="3708857"/>
            <a:ext cx="2542032" cy="2052609"/>
          </a:xfrm>
          <a:prstGeom prst="wedgeEllipseCallout">
            <a:avLst>
              <a:gd name="adj1" fmla="val 313"/>
              <a:gd name="adj2" fmla="val 63398"/>
            </a:avLst>
          </a:prstGeom>
          <a:solidFill>
            <a:srgbClr val="FBEBD7"/>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7" name="TextBox 6">
            <a:extLst>
              <a:ext uri="{FF2B5EF4-FFF2-40B4-BE49-F238E27FC236}">
                <a16:creationId xmlns:a16="http://schemas.microsoft.com/office/drawing/2014/main" id="{36CA329C-B267-BB4F-8AC3-F125C66EBAD2}"/>
              </a:ext>
            </a:extLst>
          </p:cNvPr>
          <p:cNvSpPr txBox="1"/>
          <p:nvPr/>
        </p:nvSpPr>
        <p:spPr>
          <a:xfrm rot="20269803">
            <a:off x="-67551" y="3967556"/>
            <a:ext cx="1702689" cy="1384995"/>
          </a:xfrm>
          <a:prstGeom prst="rect">
            <a:avLst/>
          </a:prstGeom>
          <a:noFill/>
        </p:spPr>
        <p:txBody>
          <a:bodyPr wrap="square" rtlCol="0">
            <a:spAutoFit/>
          </a:bodyPr>
          <a:lstStyle/>
          <a:p>
            <a:pPr algn="ctr"/>
            <a:r>
              <a:rPr lang="ru-RU" sz="2800" b="1" dirty="0">
                <a:latin typeface="Times New Roman" panose="02020603050405020304" pitchFamily="18" charset="0"/>
                <a:ea typeface="AppleGothic" pitchFamily="2" charset="-127"/>
                <a:cs typeface="Times New Roman" panose="02020603050405020304" pitchFamily="18" charset="0"/>
              </a:rPr>
              <a:t>Какое правило?</a:t>
            </a:r>
          </a:p>
        </p:txBody>
      </p:sp>
    </p:spTree>
    <p:extLst>
      <p:ext uri="{BB962C8B-B14F-4D97-AF65-F5344CB8AC3E}">
        <p14:creationId xmlns:p14="http://schemas.microsoft.com/office/powerpoint/2010/main" val="2148776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2138" y="-210640"/>
            <a:ext cx="9278911" cy="6370819"/>
          </a:xfrm>
        </p:spPr>
        <p:txBody>
          <a:bodyPr>
            <a:normAutofit/>
          </a:bodyPr>
          <a:lstStyle/>
          <a:p>
            <a:pPr algn="ctr"/>
            <a:r>
              <a:rPr lang="ru-RU" sz="3600" b="1" dirty="0">
                <a:latin typeface="Times New Roman" pitchFamily="18" charset="0"/>
                <a:cs typeface="Times New Roman" pitchFamily="18" charset="0"/>
              </a:rPr>
              <a:t>Недопустимо, чтобы определяемое слово и причастие были употреблены в разном роде, числе, падеже.</a:t>
            </a:r>
            <a:br>
              <a:rPr lang="ru-RU" sz="3600" dirty="0">
                <a:latin typeface="Times New Roman" pitchFamily="18" charset="0"/>
                <a:cs typeface="Times New Roman" pitchFamily="18" charset="0"/>
              </a:rPr>
            </a:br>
            <a:br>
              <a:rPr lang="ru-RU" sz="3600" dirty="0">
                <a:latin typeface="Times New Roman" pitchFamily="18" charset="0"/>
                <a:cs typeface="Times New Roman" pitchFamily="18" charset="0"/>
              </a:rPr>
            </a:br>
            <a:r>
              <a:rPr lang="ru-RU" sz="3600" dirty="0">
                <a:latin typeface="Times New Roman" pitchFamily="18" charset="0"/>
                <a:cs typeface="Times New Roman" pitchFamily="18" charset="0"/>
              </a:rPr>
              <a:t>   </a:t>
            </a:r>
            <a:br>
              <a:rPr lang="ru-RU" sz="3600" dirty="0">
                <a:latin typeface="Times New Roman" pitchFamily="18" charset="0"/>
                <a:cs typeface="Times New Roman" pitchFamily="18" charset="0"/>
              </a:rPr>
            </a:br>
            <a:br>
              <a:rPr lang="ru-RU" sz="3600" dirty="0">
                <a:latin typeface="Times New Roman" pitchFamily="18" charset="0"/>
                <a:cs typeface="Times New Roman" pitchFamily="18" charset="0"/>
              </a:rPr>
            </a:br>
            <a:r>
              <a:rPr lang="ru-RU" sz="3600" dirty="0">
                <a:latin typeface="Times New Roman" pitchFamily="18" charset="0"/>
                <a:cs typeface="Times New Roman" pitchFamily="18" charset="0"/>
              </a:rPr>
              <a:t>   </a:t>
            </a:r>
            <a:r>
              <a:rPr lang="ru-RU" sz="3600" i="1" u="sng" dirty="0">
                <a:latin typeface="Times New Roman" pitchFamily="18" charset="0"/>
                <a:cs typeface="Times New Roman" pitchFamily="18" charset="0"/>
              </a:rPr>
              <a:t>Море</a:t>
            </a:r>
            <a:r>
              <a:rPr lang="ru-RU" sz="3600" i="1" dirty="0">
                <a:latin typeface="Times New Roman" pitchFamily="18" charset="0"/>
                <a:cs typeface="Times New Roman" pitchFamily="18" charset="0"/>
              </a:rPr>
              <a:t>, </a:t>
            </a:r>
            <a:r>
              <a:rPr lang="ru-RU" sz="3600" b="1" i="1" dirty="0">
                <a:latin typeface="Times New Roman" pitchFamily="18" charset="0"/>
                <a:cs typeface="Times New Roman" pitchFamily="18" charset="0"/>
              </a:rPr>
              <a:t>переливающееся всеми цветами радуги</a:t>
            </a:r>
            <a:r>
              <a:rPr lang="ru-RU" sz="3600" i="1" dirty="0">
                <a:latin typeface="Times New Roman" pitchFamily="18" charset="0"/>
                <a:cs typeface="Times New Roman" pitchFamily="18" charset="0"/>
              </a:rPr>
              <a:t>, спокойно  ожидало наступления ночи.</a:t>
            </a:r>
          </a:p>
        </p:txBody>
      </p:sp>
      <p:sp>
        <p:nvSpPr>
          <p:cNvPr id="4" name="Прямоугольник 3">
            <a:extLst>
              <a:ext uri="{FF2B5EF4-FFF2-40B4-BE49-F238E27FC236}">
                <a16:creationId xmlns:a16="http://schemas.microsoft.com/office/drawing/2014/main" id="{C5505D4E-92D9-4340-B2FC-64CDABBE3841}"/>
              </a:ext>
            </a:extLst>
          </p:cNvPr>
          <p:cNvSpPr/>
          <p:nvPr/>
        </p:nvSpPr>
        <p:spPr>
          <a:xfrm>
            <a:off x="10755086" y="-210640"/>
            <a:ext cx="1436914" cy="7441396"/>
          </a:xfrm>
          <a:prstGeom prst="rect">
            <a:avLst/>
          </a:prstGeom>
          <a:solidFill>
            <a:srgbClr val="E11E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a:extLst>
              <a:ext uri="{FF2B5EF4-FFF2-40B4-BE49-F238E27FC236}">
                <a16:creationId xmlns:a16="http://schemas.microsoft.com/office/drawing/2014/main" id="{134F3A85-C75B-7646-9BF6-A4A46BBD8118}"/>
              </a:ext>
            </a:extLst>
          </p:cNvPr>
          <p:cNvSpPr txBox="1"/>
          <p:nvPr/>
        </p:nvSpPr>
        <p:spPr>
          <a:xfrm>
            <a:off x="10892132" y="0"/>
            <a:ext cx="1292662" cy="4385471"/>
          </a:xfrm>
          <a:prstGeom prst="rect">
            <a:avLst/>
          </a:prstGeom>
          <a:noFill/>
        </p:spPr>
        <p:txBody>
          <a:bodyPr vert="vert270" wrap="square" rtlCol="0">
            <a:spAutoFit/>
          </a:bodyPr>
          <a:lstStyle/>
          <a:p>
            <a:pPr algn="ctr"/>
            <a:r>
              <a:rPr lang="ru-RU" sz="3600" b="1" spc="300" dirty="0">
                <a:solidFill>
                  <a:schemeClr val="bg1"/>
                </a:solidFill>
                <a:latin typeface="Times New Roman" panose="02020603050405020304" pitchFamily="18" charset="0"/>
                <a:cs typeface="Times New Roman" panose="02020603050405020304" pitchFamily="18" charset="0"/>
              </a:rPr>
              <a:t>ПРИЧАСТНЫЙ</a:t>
            </a:r>
          </a:p>
          <a:p>
            <a:pPr algn="ctr"/>
            <a:r>
              <a:rPr lang="ru-RU" sz="3600" b="1" spc="300" dirty="0">
                <a:solidFill>
                  <a:schemeClr val="bg1"/>
                </a:solidFill>
                <a:latin typeface="Times New Roman" panose="02020603050405020304" pitchFamily="18" charset="0"/>
                <a:cs typeface="Times New Roman" panose="02020603050405020304" pitchFamily="18" charset="0"/>
              </a:rPr>
              <a:t>ОБОРОТ</a:t>
            </a:r>
          </a:p>
        </p:txBody>
      </p:sp>
      <p:pic>
        <p:nvPicPr>
          <p:cNvPr id="6" name="Рисунок 5">
            <a:extLst>
              <a:ext uri="{FF2B5EF4-FFF2-40B4-BE49-F238E27FC236}">
                <a16:creationId xmlns:a16="http://schemas.microsoft.com/office/drawing/2014/main" id="{F97D5F09-D011-3844-AF8D-7FB90E591A99}"/>
              </a:ext>
            </a:extLst>
          </p:cNvPr>
          <p:cNvPicPr>
            <a:picLocks noChangeAspect="1"/>
          </p:cNvPicPr>
          <p:nvPr/>
        </p:nvPicPr>
        <p:blipFill>
          <a:blip r:embed="rId2"/>
          <a:stretch>
            <a:fillRect/>
          </a:stretch>
        </p:blipFill>
        <p:spPr>
          <a:xfrm flipH="1">
            <a:off x="9831049" y="4700002"/>
            <a:ext cx="2360951" cy="2360951"/>
          </a:xfrm>
          <a:prstGeom prst="rect">
            <a:avLst/>
          </a:prstGeom>
        </p:spPr>
      </p:pic>
    </p:spTree>
    <p:extLst>
      <p:ext uri="{BB962C8B-B14F-4D97-AF65-F5344CB8AC3E}">
        <p14:creationId xmlns:p14="http://schemas.microsoft.com/office/powerpoint/2010/main" val="792252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78826" y="0"/>
            <a:ext cx="8875117" cy="5096657"/>
          </a:xfrm>
        </p:spPr>
        <p:txBody>
          <a:bodyPr>
            <a:normAutofit/>
          </a:bodyPr>
          <a:lstStyle/>
          <a:p>
            <a:pPr algn="ctr"/>
            <a:r>
              <a:rPr lang="ru-RU" sz="3200" dirty="0">
                <a:latin typeface="Times New Roman" pitchFamily="18" charset="0"/>
                <a:cs typeface="Times New Roman" pitchFamily="18" charset="0"/>
              </a:rPr>
              <a:t>Найдите </a:t>
            </a:r>
            <a:r>
              <a:rPr lang="ru-RU" sz="3200" b="1" dirty="0">
                <a:latin typeface="Times New Roman" pitchFamily="18" charset="0"/>
                <a:cs typeface="Times New Roman" pitchFamily="18" charset="0"/>
              </a:rPr>
              <a:t>ошибку</a:t>
            </a:r>
            <a:r>
              <a:rPr lang="ru-RU" sz="3200" dirty="0">
                <a:latin typeface="Times New Roman" pitchFamily="18" charset="0"/>
                <a:cs typeface="Times New Roman" pitchFamily="18" charset="0"/>
              </a:rPr>
              <a:t> и исправьте её</a:t>
            </a:r>
            <a:br>
              <a:rPr lang="ru-RU" sz="3200" dirty="0">
                <a:latin typeface="Times New Roman" pitchFamily="18" charset="0"/>
                <a:cs typeface="Times New Roman" pitchFamily="18" charset="0"/>
              </a:rPr>
            </a:br>
            <a:br>
              <a:rPr lang="ru-RU" sz="3200" dirty="0">
                <a:latin typeface="Times New Roman" pitchFamily="18" charset="0"/>
                <a:cs typeface="Times New Roman" pitchFamily="18" charset="0"/>
              </a:rPr>
            </a:br>
            <a:br>
              <a:rPr lang="ru-RU" sz="3200" dirty="0">
                <a:latin typeface="Times New Roman" pitchFamily="18" charset="0"/>
                <a:cs typeface="Times New Roman" pitchFamily="18" charset="0"/>
              </a:rPr>
            </a:br>
            <a:r>
              <a:rPr lang="ru-RU" sz="3200" dirty="0">
                <a:latin typeface="Times New Roman" pitchFamily="18" charset="0"/>
                <a:cs typeface="Times New Roman" pitchFamily="18" charset="0"/>
              </a:rPr>
              <a:t>   Озеро тянется с запада на восток, привлекающее туристов.</a:t>
            </a:r>
            <a:br>
              <a:rPr lang="ru-RU" sz="3200" dirty="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
        <p:nvSpPr>
          <p:cNvPr id="4" name="Прямоугольник 3">
            <a:extLst>
              <a:ext uri="{FF2B5EF4-FFF2-40B4-BE49-F238E27FC236}">
                <a16:creationId xmlns:a16="http://schemas.microsoft.com/office/drawing/2014/main" id="{27465B31-CCFD-914A-9256-BC2B7C2E00B9}"/>
              </a:ext>
            </a:extLst>
          </p:cNvPr>
          <p:cNvSpPr/>
          <p:nvPr/>
        </p:nvSpPr>
        <p:spPr>
          <a:xfrm>
            <a:off x="10755086" y="-165670"/>
            <a:ext cx="1436914" cy="7441396"/>
          </a:xfrm>
          <a:prstGeom prst="rect">
            <a:avLst/>
          </a:prstGeom>
          <a:solidFill>
            <a:srgbClr val="E11E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a:extLst>
              <a:ext uri="{FF2B5EF4-FFF2-40B4-BE49-F238E27FC236}">
                <a16:creationId xmlns:a16="http://schemas.microsoft.com/office/drawing/2014/main" id="{1B19C518-A8AC-694F-ACC4-481306BF8261}"/>
              </a:ext>
            </a:extLst>
          </p:cNvPr>
          <p:cNvPicPr>
            <a:picLocks noChangeAspect="1"/>
          </p:cNvPicPr>
          <p:nvPr/>
        </p:nvPicPr>
        <p:blipFill>
          <a:blip r:embed="rId2"/>
          <a:stretch>
            <a:fillRect/>
          </a:stretch>
        </p:blipFill>
        <p:spPr>
          <a:xfrm rot="1189458">
            <a:off x="1287696" y="4340536"/>
            <a:ext cx="2921813" cy="2921813"/>
          </a:xfrm>
          <a:prstGeom prst="rect">
            <a:avLst/>
          </a:prstGeom>
        </p:spPr>
      </p:pic>
      <p:sp>
        <p:nvSpPr>
          <p:cNvPr id="6" name="Овальная выноска 5">
            <a:extLst>
              <a:ext uri="{FF2B5EF4-FFF2-40B4-BE49-F238E27FC236}">
                <a16:creationId xmlns:a16="http://schemas.microsoft.com/office/drawing/2014/main" id="{BAA5B7D4-4EE4-814F-A885-EE91E8232473}"/>
              </a:ext>
            </a:extLst>
          </p:cNvPr>
          <p:cNvSpPr/>
          <p:nvPr/>
        </p:nvSpPr>
        <p:spPr>
          <a:xfrm rot="19363442">
            <a:off x="-819063" y="3708857"/>
            <a:ext cx="2542032" cy="2052609"/>
          </a:xfrm>
          <a:prstGeom prst="wedgeEllipseCallout">
            <a:avLst>
              <a:gd name="adj1" fmla="val 313"/>
              <a:gd name="adj2" fmla="val 63398"/>
            </a:avLst>
          </a:prstGeom>
          <a:solidFill>
            <a:srgbClr val="FBEBD7"/>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7" name="TextBox 6">
            <a:extLst>
              <a:ext uri="{FF2B5EF4-FFF2-40B4-BE49-F238E27FC236}">
                <a16:creationId xmlns:a16="http://schemas.microsoft.com/office/drawing/2014/main" id="{0B7ADDF9-6599-4646-B96B-4E976EE48291}"/>
              </a:ext>
            </a:extLst>
          </p:cNvPr>
          <p:cNvSpPr txBox="1"/>
          <p:nvPr/>
        </p:nvSpPr>
        <p:spPr>
          <a:xfrm rot="20269803">
            <a:off x="-67551" y="3967556"/>
            <a:ext cx="1702689" cy="1384995"/>
          </a:xfrm>
          <a:prstGeom prst="rect">
            <a:avLst/>
          </a:prstGeom>
          <a:noFill/>
        </p:spPr>
        <p:txBody>
          <a:bodyPr wrap="square" rtlCol="0">
            <a:spAutoFit/>
          </a:bodyPr>
          <a:lstStyle/>
          <a:p>
            <a:pPr algn="ctr"/>
            <a:r>
              <a:rPr lang="ru-RU" sz="2800" b="1" dirty="0">
                <a:latin typeface="Times New Roman" panose="02020603050405020304" pitchFamily="18" charset="0"/>
                <a:ea typeface="AppleGothic" pitchFamily="2" charset="-127"/>
                <a:cs typeface="Times New Roman" panose="02020603050405020304" pitchFamily="18" charset="0"/>
              </a:rPr>
              <a:t>Какое правило?</a:t>
            </a:r>
          </a:p>
        </p:txBody>
      </p:sp>
    </p:spTree>
    <p:extLst>
      <p:ext uri="{BB962C8B-B14F-4D97-AF65-F5344CB8AC3E}">
        <p14:creationId xmlns:p14="http://schemas.microsoft.com/office/powerpoint/2010/main" val="18898704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0550" y="547771"/>
            <a:ext cx="8229600" cy="5098578"/>
          </a:xfrm>
        </p:spPr>
        <p:txBody>
          <a:bodyPr>
            <a:normAutofit/>
          </a:bodyPr>
          <a:lstStyle/>
          <a:p>
            <a:pPr algn="ctr"/>
            <a:r>
              <a:rPr lang="ru-RU" sz="3200" b="1" dirty="0">
                <a:latin typeface="Times New Roman" pitchFamily="18" charset="0"/>
                <a:cs typeface="Times New Roman" pitchFamily="18" charset="0"/>
              </a:rPr>
              <a:t> Недопустимо употреблять в предложении причастный оборот после существительного, которое не является определяемым словом для этого причастного оборота.</a:t>
            </a:r>
            <a:br>
              <a:rPr lang="ru-RU" sz="3200" dirty="0">
                <a:latin typeface="Times New Roman" pitchFamily="18" charset="0"/>
                <a:cs typeface="Times New Roman" pitchFamily="18" charset="0"/>
              </a:rPr>
            </a:br>
            <a:br>
              <a:rPr lang="ru-RU" sz="3200" dirty="0">
                <a:latin typeface="Times New Roman" pitchFamily="18" charset="0"/>
                <a:cs typeface="Times New Roman" pitchFamily="18" charset="0"/>
              </a:rPr>
            </a:br>
            <a:br>
              <a:rPr lang="ru-RU" sz="3200" dirty="0">
                <a:latin typeface="Times New Roman" pitchFamily="18" charset="0"/>
                <a:cs typeface="Times New Roman" pitchFamily="18" charset="0"/>
              </a:rPr>
            </a:br>
            <a:r>
              <a:rPr lang="ru-RU" sz="3200" dirty="0">
                <a:latin typeface="Times New Roman" pitchFamily="18" charset="0"/>
                <a:cs typeface="Times New Roman" pitchFamily="18" charset="0"/>
              </a:rPr>
              <a:t>                     </a:t>
            </a:r>
            <a:br>
              <a:rPr lang="ru-RU" sz="3200" dirty="0">
                <a:latin typeface="Times New Roman" pitchFamily="18" charset="0"/>
                <a:cs typeface="Times New Roman" pitchFamily="18" charset="0"/>
              </a:rPr>
            </a:br>
            <a:r>
              <a:rPr lang="ru-RU" sz="3200" i="1" u="sng" dirty="0">
                <a:latin typeface="Times New Roman" pitchFamily="18" charset="0"/>
                <a:cs typeface="Times New Roman" pitchFamily="18" charset="0"/>
              </a:rPr>
              <a:t>Озеро</a:t>
            </a:r>
            <a:r>
              <a:rPr lang="ru-RU" sz="3200" i="1" dirty="0">
                <a:latin typeface="Times New Roman" pitchFamily="18" charset="0"/>
                <a:cs typeface="Times New Roman" pitchFamily="18" charset="0"/>
              </a:rPr>
              <a:t>, </a:t>
            </a:r>
            <a:r>
              <a:rPr lang="ru-RU" sz="3200" b="1" i="1" dirty="0">
                <a:latin typeface="Times New Roman" pitchFamily="18" charset="0"/>
                <a:cs typeface="Times New Roman" pitchFamily="18" charset="0"/>
              </a:rPr>
              <a:t>привлекающее туристов</a:t>
            </a:r>
            <a:r>
              <a:rPr lang="ru-RU" sz="3200" i="1" dirty="0">
                <a:latin typeface="Times New Roman" pitchFamily="18" charset="0"/>
                <a:cs typeface="Times New Roman" pitchFamily="18" charset="0"/>
              </a:rPr>
              <a:t>, тянется с запада на восток.</a:t>
            </a:r>
          </a:p>
        </p:txBody>
      </p:sp>
      <p:sp>
        <p:nvSpPr>
          <p:cNvPr id="4" name="Прямоугольник 3">
            <a:extLst>
              <a:ext uri="{FF2B5EF4-FFF2-40B4-BE49-F238E27FC236}">
                <a16:creationId xmlns:a16="http://schemas.microsoft.com/office/drawing/2014/main" id="{D6A9FE92-4646-8944-9834-525D9CD37022}"/>
              </a:ext>
            </a:extLst>
          </p:cNvPr>
          <p:cNvSpPr/>
          <p:nvPr/>
        </p:nvSpPr>
        <p:spPr>
          <a:xfrm>
            <a:off x="10755086" y="-210640"/>
            <a:ext cx="1436914" cy="7441396"/>
          </a:xfrm>
          <a:prstGeom prst="rect">
            <a:avLst/>
          </a:prstGeom>
          <a:solidFill>
            <a:srgbClr val="E11E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a:extLst>
              <a:ext uri="{FF2B5EF4-FFF2-40B4-BE49-F238E27FC236}">
                <a16:creationId xmlns:a16="http://schemas.microsoft.com/office/drawing/2014/main" id="{5488EDCE-6C09-5B46-B17B-4BF80F8D2668}"/>
              </a:ext>
            </a:extLst>
          </p:cNvPr>
          <p:cNvSpPr txBox="1"/>
          <p:nvPr/>
        </p:nvSpPr>
        <p:spPr>
          <a:xfrm>
            <a:off x="10892132" y="0"/>
            <a:ext cx="1292662" cy="4385471"/>
          </a:xfrm>
          <a:prstGeom prst="rect">
            <a:avLst/>
          </a:prstGeom>
          <a:noFill/>
        </p:spPr>
        <p:txBody>
          <a:bodyPr vert="vert270" wrap="square" rtlCol="0">
            <a:spAutoFit/>
          </a:bodyPr>
          <a:lstStyle/>
          <a:p>
            <a:pPr algn="ctr"/>
            <a:r>
              <a:rPr lang="ru-RU" sz="3600" b="1" spc="300" dirty="0">
                <a:solidFill>
                  <a:schemeClr val="bg1"/>
                </a:solidFill>
                <a:latin typeface="Times New Roman" panose="02020603050405020304" pitchFamily="18" charset="0"/>
                <a:cs typeface="Times New Roman" panose="02020603050405020304" pitchFamily="18" charset="0"/>
              </a:rPr>
              <a:t>ПРИЧАСТНЫЙ</a:t>
            </a:r>
          </a:p>
          <a:p>
            <a:pPr algn="ctr"/>
            <a:r>
              <a:rPr lang="ru-RU" sz="3600" b="1" spc="300" dirty="0">
                <a:solidFill>
                  <a:schemeClr val="bg1"/>
                </a:solidFill>
                <a:latin typeface="Times New Roman" panose="02020603050405020304" pitchFamily="18" charset="0"/>
                <a:cs typeface="Times New Roman" panose="02020603050405020304" pitchFamily="18" charset="0"/>
              </a:rPr>
              <a:t>ОБОРОТ</a:t>
            </a:r>
          </a:p>
        </p:txBody>
      </p:sp>
      <p:pic>
        <p:nvPicPr>
          <p:cNvPr id="6" name="Рисунок 5">
            <a:extLst>
              <a:ext uri="{FF2B5EF4-FFF2-40B4-BE49-F238E27FC236}">
                <a16:creationId xmlns:a16="http://schemas.microsoft.com/office/drawing/2014/main" id="{19D0C781-035A-FE4C-B939-E975588F662A}"/>
              </a:ext>
            </a:extLst>
          </p:cNvPr>
          <p:cNvPicPr>
            <a:picLocks noChangeAspect="1"/>
          </p:cNvPicPr>
          <p:nvPr/>
        </p:nvPicPr>
        <p:blipFill>
          <a:blip r:embed="rId2"/>
          <a:stretch>
            <a:fillRect/>
          </a:stretch>
        </p:blipFill>
        <p:spPr>
          <a:xfrm flipH="1">
            <a:off x="9831049" y="4700002"/>
            <a:ext cx="2360951" cy="2360951"/>
          </a:xfrm>
          <a:prstGeom prst="rect">
            <a:avLst/>
          </a:prstGeom>
        </p:spPr>
      </p:pic>
    </p:spTree>
    <p:extLst>
      <p:ext uri="{BB962C8B-B14F-4D97-AF65-F5344CB8AC3E}">
        <p14:creationId xmlns:p14="http://schemas.microsoft.com/office/powerpoint/2010/main" val="732706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78826" y="0"/>
            <a:ext cx="8875117" cy="5096657"/>
          </a:xfrm>
        </p:spPr>
        <p:txBody>
          <a:bodyPr>
            <a:normAutofit/>
          </a:bodyPr>
          <a:lstStyle/>
          <a:p>
            <a:pPr algn="ctr"/>
            <a:r>
              <a:rPr lang="ru-RU" sz="3600" dirty="0">
                <a:latin typeface="Times New Roman" panose="02020603050405020304" pitchFamily="18" charset="0"/>
                <a:cs typeface="Times New Roman" pitchFamily="18" charset="0"/>
              </a:rPr>
              <a:t>Найдите </a:t>
            </a:r>
            <a:r>
              <a:rPr lang="ru-RU" sz="3600" b="1" dirty="0">
                <a:latin typeface="Times New Roman" panose="02020603050405020304" pitchFamily="18" charset="0"/>
                <a:cs typeface="Times New Roman" pitchFamily="18" charset="0"/>
              </a:rPr>
              <a:t>ошибку</a:t>
            </a:r>
            <a:r>
              <a:rPr lang="ru-RU" sz="3600" dirty="0">
                <a:latin typeface="Times New Roman" panose="02020603050405020304" pitchFamily="18" charset="0"/>
                <a:cs typeface="Times New Roman" pitchFamily="18" charset="0"/>
              </a:rPr>
              <a:t> и исправьте её</a:t>
            </a:r>
            <a:br>
              <a:rPr lang="ru-RU" sz="3600" dirty="0">
                <a:latin typeface="Times New Roman" panose="02020603050405020304" pitchFamily="18" charset="0"/>
                <a:cs typeface="Times New Roman" pitchFamily="18" charset="0"/>
              </a:rPr>
            </a:br>
            <a:br>
              <a:rPr lang="ru-RU" sz="3600" dirty="0">
                <a:latin typeface="Times New Roman" panose="02020603050405020304" pitchFamily="18" charset="0"/>
                <a:cs typeface="Times New Roman" pitchFamily="18" charset="0"/>
              </a:rPr>
            </a:br>
            <a:br>
              <a:rPr lang="ru-RU" sz="3600" dirty="0">
                <a:latin typeface="Times New Roman" panose="02020603050405020304" pitchFamily="18" charset="0"/>
                <a:cs typeface="Times New Roman" pitchFamily="18" charset="0"/>
              </a:rPr>
            </a:br>
            <a:r>
              <a:rPr lang="ru-RU" sz="3600" dirty="0">
                <a:latin typeface="Times New Roman" panose="02020603050405020304" pitchFamily="18" charset="0"/>
                <a:cs typeface="Times New Roman" pitchFamily="18" charset="0"/>
              </a:rPr>
              <a:t> Задание, выполняющееся нами, не вызывает особых затруднений.</a:t>
            </a:r>
            <a:br>
              <a:rPr lang="ru-RU" sz="3600" dirty="0">
                <a:latin typeface="Times New Roman" panose="02020603050405020304" pitchFamily="18" charset="0"/>
                <a:cs typeface="Times New Roman" pitchFamily="18" charset="0"/>
              </a:rPr>
            </a:br>
            <a:endParaRPr lang="ru-RU" sz="3600" dirty="0">
              <a:latin typeface="Times New Roman" panose="02020603050405020304" pitchFamily="18" charset="0"/>
              <a:cs typeface="Times New Roman" pitchFamily="18" charset="0"/>
            </a:endParaRPr>
          </a:p>
        </p:txBody>
      </p:sp>
      <p:sp>
        <p:nvSpPr>
          <p:cNvPr id="4" name="Прямоугольник 3">
            <a:extLst>
              <a:ext uri="{FF2B5EF4-FFF2-40B4-BE49-F238E27FC236}">
                <a16:creationId xmlns:a16="http://schemas.microsoft.com/office/drawing/2014/main" id="{27465B31-CCFD-914A-9256-BC2B7C2E00B9}"/>
              </a:ext>
            </a:extLst>
          </p:cNvPr>
          <p:cNvSpPr/>
          <p:nvPr/>
        </p:nvSpPr>
        <p:spPr>
          <a:xfrm>
            <a:off x="10755086" y="-165670"/>
            <a:ext cx="1436914" cy="7441396"/>
          </a:xfrm>
          <a:prstGeom prst="rect">
            <a:avLst/>
          </a:prstGeom>
          <a:solidFill>
            <a:srgbClr val="E11E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a:extLst>
              <a:ext uri="{FF2B5EF4-FFF2-40B4-BE49-F238E27FC236}">
                <a16:creationId xmlns:a16="http://schemas.microsoft.com/office/drawing/2014/main" id="{1B19C518-A8AC-694F-ACC4-481306BF8261}"/>
              </a:ext>
            </a:extLst>
          </p:cNvPr>
          <p:cNvPicPr>
            <a:picLocks noChangeAspect="1"/>
          </p:cNvPicPr>
          <p:nvPr/>
        </p:nvPicPr>
        <p:blipFill>
          <a:blip r:embed="rId2"/>
          <a:stretch>
            <a:fillRect/>
          </a:stretch>
        </p:blipFill>
        <p:spPr>
          <a:xfrm rot="1189458">
            <a:off x="1287696" y="4340536"/>
            <a:ext cx="2921813" cy="2921813"/>
          </a:xfrm>
          <a:prstGeom prst="rect">
            <a:avLst/>
          </a:prstGeom>
        </p:spPr>
      </p:pic>
      <p:sp>
        <p:nvSpPr>
          <p:cNvPr id="6" name="Овальная выноска 5">
            <a:extLst>
              <a:ext uri="{FF2B5EF4-FFF2-40B4-BE49-F238E27FC236}">
                <a16:creationId xmlns:a16="http://schemas.microsoft.com/office/drawing/2014/main" id="{BAA5B7D4-4EE4-814F-A885-EE91E8232473}"/>
              </a:ext>
            </a:extLst>
          </p:cNvPr>
          <p:cNvSpPr/>
          <p:nvPr/>
        </p:nvSpPr>
        <p:spPr>
          <a:xfrm rot="19363442">
            <a:off x="-819063" y="3708857"/>
            <a:ext cx="2542032" cy="2052609"/>
          </a:xfrm>
          <a:prstGeom prst="wedgeEllipseCallout">
            <a:avLst>
              <a:gd name="adj1" fmla="val 313"/>
              <a:gd name="adj2" fmla="val 63398"/>
            </a:avLst>
          </a:prstGeom>
          <a:solidFill>
            <a:srgbClr val="FBEBD7"/>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7" name="TextBox 6">
            <a:extLst>
              <a:ext uri="{FF2B5EF4-FFF2-40B4-BE49-F238E27FC236}">
                <a16:creationId xmlns:a16="http://schemas.microsoft.com/office/drawing/2014/main" id="{0B7ADDF9-6599-4646-B96B-4E976EE48291}"/>
              </a:ext>
            </a:extLst>
          </p:cNvPr>
          <p:cNvSpPr txBox="1"/>
          <p:nvPr/>
        </p:nvSpPr>
        <p:spPr>
          <a:xfrm rot="20269803">
            <a:off x="-67551" y="3967556"/>
            <a:ext cx="1702689" cy="1384995"/>
          </a:xfrm>
          <a:prstGeom prst="rect">
            <a:avLst/>
          </a:prstGeom>
          <a:noFill/>
        </p:spPr>
        <p:txBody>
          <a:bodyPr wrap="square" rtlCol="0">
            <a:spAutoFit/>
          </a:bodyPr>
          <a:lstStyle/>
          <a:p>
            <a:pPr algn="ctr"/>
            <a:r>
              <a:rPr lang="ru-RU" sz="2800" b="1" dirty="0">
                <a:latin typeface="Times New Roman" panose="02020603050405020304" pitchFamily="18" charset="0"/>
                <a:ea typeface="AppleGothic" pitchFamily="2" charset="-127"/>
                <a:cs typeface="Times New Roman" panose="02020603050405020304" pitchFamily="18" charset="0"/>
              </a:rPr>
              <a:t>Какое правило?</a:t>
            </a:r>
          </a:p>
        </p:txBody>
      </p:sp>
    </p:spTree>
    <p:extLst>
      <p:ext uri="{BB962C8B-B14F-4D97-AF65-F5344CB8AC3E}">
        <p14:creationId xmlns:p14="http://schemas.microsoft.com/office/powerpoint/2010/main" val="1107380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вал 2">
            <a:extLst>
              <a:ext uri="{FF2B5EF4-FFF2-40B4-BE49-F238E27FC236}">
                <a16:creationId xmlns:a16="http://schemas.microsoft.com/office/drawing/2014/main" id="{81D710C5-A4C8-EA43-84EC-9AEF4B794CAE}"/>
              </a:ext>
            </a:extLst>
          </p:cNvPr>
          <p:cNvSpPr/>
          <p:nvPr/>
        </p:nvSpPr>
        <p:spPr>
          <a:xfrm>
            <a:off x="1846286" y="172382"/>
            <a:ext cx="884419" cy="82445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0000"/>
              </a:solidFill>
            </a:endParaRPr>
          </a:p>
        </p:txBody>
      </p:sp>
      <p:sp>
        <p:nvSpPr>
          <p:cNvPr id="4" name="Овал 3">
            <a:extLst>
              <a:ext uri="{FF2B5EF4-FFF2-40B4-BE49-F238E27FC236}">
                <a16:creationId xmlns:a16="http://schemas.microsoft.com/office/drawing/2014/main" id="{C3A20EB9-516F-614D-A66D-67B668D6EE95}"/>
              </a:ext>
            </a:extLst>
          </p:cNvPr>
          <p:cNvSpPr/>
          <p:nvPr/>
        </p:nvSpPr>
        <p:spPr>
          <a:xfrm>
            <a:off x="9573718" y="172384"/>
            <a:ext cx="884419" cy="82445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0000"/>
              </a:solidFill>
            </a:endParaRPr>
          </a:p>
        </p:txBody>
      </p:sp>
      <p:sp>
        <p:nvSpPr>
          <p:cNvPr id="5" name="Овал 4">
            <a:extLst>
              <a:ext uri="{FF2B5EF4-FFF2-40B4-BE49-F238E27FC236}">
                <a16:creationId xmlns:a16="http://schemas.microsoft.com/office/drawing/2014/main" id="{15D40B75-4B54-EE42-847D-34B9C200F191}"/>
              </a:ext>
            </a:extLst>
          </p:cNvPr>
          <p:cNvSpPr/>
          <p:nvPr/>
        </p:nvSpPr>
        <p:spPr>
          <a:xfrm>
            <a:off x="5710002" y="172382"/>
            <a:ext cx="884419" cy="82445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0000"/>
              </a:solidFill>
            </a:endParaRPr>
          </a:p>
        </p:txBody>
      </p:sp>
      <p:sp>
        <p:nvSpPr>
          <p:cNvPr id="6" name="Овал 5">
            <a:extLst>
              <a:ext uri="{FF2B5EF4-FFF2-40B4-BE49-F238E27FC236}">
                <a16:creationId xmlns:a16="http://schemas.microsoft.com/office/drawing/2014/main" id="{9053AD81-EF13-6A4C-9A4E-8F1217129728}"/>
              </a:ext>
            </a:extLst>
          </p:cNvPr>
          <p:cNvSpPr/>
          <p:nvPr/>
        </p:nvSpPr>
        <p:spPr>
          <a:xfrm>
            <a:off x="1846286" y="2517090"/>
            <a:ext cx="884419" cy="82445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0000"/>
              </a:solidFill>
            </a:endParaRPr>
          </a:p>
        </p:txBody>
      </p:sp>
      <p:sp>
        <p:nvSpPr>
          <p:cNvPr id="7" name="Овал 6">
            <a:extLst>
              <a:ext uri="{FF2B5EF4-FFF2-40B4-BE49-F238E27FC236}">
                <a16:creationId xmlns:a16="http://schemas.microsoft.com/office/drawing/2014/main" id="{7012ABEB-FEB4-384E-B891-C86D09356B77}"/>
              </a:ext>
            </a:extLst>
          </p:cNvPr>
          <p:cNvSpPr/>
          <p:nvPr/>
        </p:nvSpPr>
        <p:spPr>
          <a:xfrm>
            <a:off x="9573718" y="2517091"/>
            <a:ext cx="884419" cy="82445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0000"/>
              </a:solidFill>
            </a:endParaRPr>
          </a:p>
        </p:txBody>
      </p:sp>
      <p:sp>
        <p:nvSpPr>
          <p:cNvPr id="8" name="Овал 7">
            <a:extLst>
              <a:ext uri="{FF2B5EF4-FFF2-40B4-BE49-F238E27FC236}">
                <a16:creationId xmlns:a16="http://schemas.microsoft.com/office/drawing/2014/main" id="{3EC23215-C656-4C42-B1D4-1EA3206280F4}"/>
              </a:ext>
            </a:extLst>
          </p:cNvPr>
          <p:cNvSpPr/>
          <p:nvPr/>
        </p:nvSpPr>
        <p:spPr>
          <a:xfrm>
            <a:off x="5710002" y="2517089"/>
            <a:ext cx="884419" cy="82445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0000"/>
              </a:solidFill>
            </a:endParaRPr>
          </a:p>
        </p:txBody>
      </p:sp>
      <p:sp>
        <p:nvSpPr>
          <p:cNvPr id="10" name="Овал 9">
            <a:extLst>
              <a:ext uri="{FF2B5EF4-FFF2-40B4-BE49-F238E27FC236}">
                <a16:creationId xmlns:a16="http://schemas.microsoft.com/office/drawing/2014/main" id="{6D8C1B38-EA48-2849-9ECC-C4A4D7B4C264}"/>
              </a:ext>
            </a:extLst>
          </p:cNvPr>
          <p:cNvSpPr/>
          <p:nvPr/>
        </p:nvSpPr>
        <p:spPr>
          <a:xfrm>
            <a:off x="9566222" y="4833226"/>
            <a:ext cx="884419" cy="82445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0000"/>
              </a:solidFill>
            </a:endParaRPr>
          </a:p>
        </p:txBody>
      </p:sp>
      <p:sp>
        <p:nvSpPr>
          <p:cNvPr id="11" name="Овал 10">
            <a:extLst>
              <a:ext uri="{FF2B5EF4-FFF2-40B4-BE49-F238E27FC236}">
                <a16:creationId xmlns:a16="http://schemas.microsoft.com/office/drawing/2014/main" id="{E20C2BB4-0E24-0B49-B89F-6BE79B0F10AF}"/>
              </a:ext>
            </a:extLst>
          </p:cNvPr>
          <p:cNvSpPr/>
          <p:nvPr/>
        </p:nvSpPr>
        <p:spPr>
          <a:xfrm>
            <a:off x="5794684" y="4833224"/>
            <a:ext cx="877939" cy="82445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0000"/>
              </a:solidFill>
            </a:endParaRPr>
          </a:p>
        </p:txBody>
      </p:sp>
      <p:sp>
        <p:nvSpPr>
          <p:cNvPr id="12" name="TextBox 11">
            <a:extLst>
              <a:ext uri="{FF2B5EF4-FFF2-40B4-BE49-F238E27FC236}">
                <a16:creationId xmlns:a16="http://schemas.microsoft.com/office/drawing/2014/main" id="{A0E4099F-2C34-454C-8B7C-0754B1E0C71F}"/>
              </a:ext>
            </a:extLst>
          </p:cNvPr>
          <p:cNvSpPr txBox="1"/>
          <p:nvPr/>
        </p:nvSpPr>
        <p:spPr>
          <a:xfrm>
            <a:off x="2071137" y="172382"/>
            <a:ext cx="434715" cy="769441"/>
          </a:xfrm>
          <a:prstGeom prst="rect">
            <a:avLst/>
          </a:prstGeom>
          <a:noFill/>
        </p:spPr>
        <p:txBody>
          <a:bodyPr wrap="square" rtlCol="0">
            <a:spAutoFit/>
          </a:bodyPr>
          <a:lstStyle/>
          <a:p>
            <a:r>
              <a:rPr lang="ru-RU" sz="4400" b="1" dirty="0">
                <a:solidFill>
                  <a:schemeClr val="bg1"/>
                </a:solidFill>
              </a:rPr>
              <a:t>1</a:t>
            </a:r>
          </a:p>
        </p:txBody>
      </p:sp>
      <p:sp>
        <p:nvSpPr>
          <p:cNvPr id="13" name="TextBox 12">
            <a:extLst>
              <a:ext uri="{FF2B5EF4-FFF2-40B4-BE49-F238E27FC236}">
                <a16:creationId xmlns:a16="http://schemas.microsoft.com/office/drawing/2014/main" id="{56219D4D-FA3F-B149-AB03-AE64A1F6A5F8}"/>
              </a:ext>
            </a:extLst>
          </p:cNvPr>
          <p:cNvSpPr txBox="1"/>
          <p:nvPr/>
        </p:nvSpPr>
        <p:spPr>
          <a:xfrm>
            <a:off x="5934853" y="172381"/>
            <a:ext cx="434715" cy="769441"/>
          </a:xfrm>
          <a:prstGeom prst="rect">
            <a:avLst/>
          </a:prstGeom>
          <a:noFill/>
        </p:spPr>
        <p:txBody>
          <a:bodyPr wrap="square" rtlCol="0">
            <a:spAutoFit/>
          </a:bodyPr>
          <a:lstStyle/>
          <a:p>
            <a:r>
              <a:rPr lang="ru-RU" sz="4400" b="1" dirty="0">
                <a:solidFill>
                  <a:schemeClr val="bg1"/>
                </a:solidFill>
              </a:rPr>
              <a:t>2</a:t>
            </a:r>
          </a:p>
        </p:txBody>
      </p:sp>
      <p:sp>
        <p:nvSpPr>
          <p:cNvPr id="14" name="TextBox 13">
            <a:extLst>
              <a:ext uri="{FF2B5EF4-FFF2-40B4-BE49-F238E27FC236}">
                <a16:creationId xmlns:a16="http://schemas.microsoft.com/office/drawing/2014/main" id="{D0CE59F6-F35C-D341-9C07-9C68894D4C5B}"/>
              </a:ext>
            </a:extLst>
          </p:cNvPr>
          <p:cNvSpPr txBox="1"/>
          <p:nvPr/>
        </p:nvSpPr>
        <p:spPr>
          <a:xfrm>
            <a:off x="9806064" y="119910"/>
            <a:ext cx="434715" cy="769441"/>
          </a:xfrm>
          <a:prstGeom prst="rect">
            <a:avLst/>
          </a:prstGeom>
          <a:noFill/>
        </p:spPr>
        <p:txBody>
          <a:bodyPr wrap="square" rtlCol="0">
            <a:spAutoFit/>
          </a:bodyPr>
          <a:lstStyle/>
          <a:p>
            <a:r>
              <a:rPr lang="ru-RU" sz="4400" b="1" dirty="0">
                <a:solidFill>
                  <a:schemeClr val="bg1"/>
                </a:solidFill>
              </a:rPr>
              <a:t>3</a:t>
            </a:r>
          </a:p>
        </p:txBody>
      </p:sp>
      <p:sp>
        <p:nvSpPr>
          <p:cNvPr id="15" name="TextBox 14">
            <a:extLst>
              <a:ext uri="{FF2B5EF4-FFF2-40B4-BE49-F238E27FC236}">
                <a16:creationId xmlns:a16="http://schemas.microsoft.com/office/drawing/2014/main" id="{8AC6FCC2-66E8-894F-8AEA-5298CD9839C0}"/>
              </a:ext>
            </a:extLst>
          </p:cNvPr>
          <p:cNvSpPr txBox="1"/>
          <p:nvPr/>
        </p:nvSpPr>
        <p:spPr>
          <a:xfrm>
            <a:off x="2071136" y="2517087"/>
            <a:ext cx="434715" cy="769441"/>
          </a:xfrm>
          <a:prstGeom prst="rect">
            <a:avLst/>
          </a:prstGeom>
          <a:noFill/>
        </p:spPr>
        <p:txBody>
          <a:bodyPr wrap="square" rtlCol="0">
            <a:spAutoFit/>
          </a:bodyPr>
          <a:lstStyle/>
          <a:p>
            <a:r>
              <a:rPr lang="ru-RU" sz="4400" b="1" dirty="0">
                <a:solidFill>
                  <a:schemeClr val="bg1"/>
                </a:solidFill>
              </a:rPr>
              <a:t>4</a:t>
            </a:r>
          </a:p>
        </p:txBody>
      </p:sp>
      <p:sp>
        <p:nvSpPr>
          <p:cNvPr id="16" name="TextBox 15">
            <a:extLst>
              <a:ext uri="{FF2B5EF4-FFF2-40B4-BE49-F238E27FC236}">
                <a16:creationId xmlns:a16="http://schemas.microsoft.com/office/drawing/2014/main" id="{80AE19A7-4888-4B41-818B-8BAC6E340E8C}"/>
              </a:ext>
            </a:extLst>
          </p:cNvPr>
          <p:cNvSpPr txBox="1"/>
          <p:nvPr/>
        </p:nvSpPr>
        <p:spPr>
          <a:xfrm>
            <a:off x="5934852" y="2517087"/>
            <a:ext cx="434715" cy="769441"/>
          </a:xfrm>
          <a:prstGeom prst="rect">
            <a:avLst/>
          </a:prstGeom>
          <a:noFill/>
        </p:spPr>
        <p:txBody>
          <a:bodyPr wrap="square" rtlCol="0">
            <a:spAutoFit/>
          </a:bodyPr>
          <a:lstStyle/>
          <a:p>
            <a:r>
              <a:rPr lang="ru-RU" sz="4400" b="1" dirty="0">
                <a:solidFill>
                  <a:schemeClr val="bg1"/>
                </a:solidFill>
              </a:rPr>
              <a:t>5</a:t>
            </a:r>
          </a:p>
        </p:txBody>
      </p:sp>
      <p:sp>
        <p:nvSpPr>
          <p:cNvPr id="17" name="TextBox 16">
            <a:extLst>
              <a:ext uri="{FF2B5EF4-FFF2-40B4-BE49-F238E27FC236}">
                <a16:creationId xmlns:a16="http://schemas.microsoft.com/office/drawing/2014/main" id="{6B3BB22C-BF88-DA4D-A0BB-280C1AFC11D3}"/>
              </a:ext>
            </a:extLst>
          </p:cNvPr>
          <p:cNvSpPr txBox="1"/>
          <p:nvPr/>
        </p:nvSpPr>
        <p:spPr>
          <a:xfrm>
            <a:off x="9798568" y="2515828"/>
            <a:ext cx="434715" cy="769441"/>
          </a:xfrm>
          <a:prstGeom prst="rect">
            <a:avLst/>
          </a:prstGeom>
          <a:noFill/>
        </p:spPr>
        <p:txBody>
          <a:bodyPr wrap="square" rtlCol="0">
            <a:spAutoFit/>
          </a:bodyPr>
          <a:lstStyle/>
          <a:p>
            <a:r>
              <a:rPr lang="ru-RU" sz="4400" b="1" dirty="0">
                <a:solidFill>
                  <a:schemeClr val="bg1"/>
                </a:solidFill>
              </a:rPr>
              <a:t>6</a:t>
            </a:r>
          </a:p>
        </p:txBody>
      </p:sp>
      <p:sp>
        <p:nvSpPr>
          <p:cNvPr id="19" name="TextBox 18">
            <a:extLst>
              <a:ext uri="{FF2B5EF4-FFF2-40B4-BE49-F238E27FC236}">
                <a16:creationId xmlns:a16="http://schemas.microsoft.com/office/drawing/2014/main" id="{7B0589B4-6A52-F34E-9406-643F157957A5}"/>
              </a:ext>
            </a:extLst>
          </p:cNvPr>
          <p:cNvSpPr txBox="1"/>
          <p:nvPr/>
        </p:nvSpPr>
        <p:spPr>
          <a:xfrm>
            <a:off x="6016239" y="4860732"/>
            <a:ext cx="431530" cy="769441"/>
          </a:xfrm>
          <a:prstGeom prst="rect">
            <a:avLst/>
          </a:prstGeom>
          <a:noFill/>
        </p:spPr>
        <p:txBody>
          <a:bodyPr wrap="square" rtlCol="0">
            <a:spAutoFit/>
          </a:bodyPr>
          <a:lstStyle/>
          <a:p>
            <a:r>
              <a:rPr lang="ru-RU" sz="4400" b="1" dirty="0">
                <a:solidFill>
                  <a:schemeClr val="bg1"/>
                </a:solidFill>
              </a:rPr>
              <a:t>8</a:t>
            </a:r>
          </a:p>
        </p:txBody>
      </p:sp>
      <p:sp>
        <p:nvSpPr>
          <p:cNvPr id="20" name="TextBox 19">
            <a:extLst>
              <a:ext uri="{FF2B5EF4-FFF2-40B4-BE49-F238E27FC236}">
                <a16:creationId xmlns:a16="http://schemas.microsoft.com/office/drawing/2014/main" id="{2E8F49F2-F158-C143-B87B-73DFEE581EB1}"/>
              </a:ext>
            </a:extLst>
          </p:cNvPr>
          <p:cNvSpPr txBox="1"/>
          <p:nvPr/>
        </p:nvSpPr>
        <p:spPr>
          <a:xfrm>
            <a:off x="9798568" y="4860732"/>
            <a:ext cx="434715" cy="769441"/>
          </a:xfrm>
          <a:prstGeom prst="rect">
            <a:avLst/>
          </a:prstGeom>
          <a:noFill/>
        </p:spPr>
        <p:txBody>
          <a:bodyPr wrap="square" rtlCol="0">
            <a:spAutoFit/>
          </a:bodyPr>
          <a:lstStyle/>
          <a:p>
            <a:r>
              <a:rPr lang="ru-RU" sz="4400" b="1" dirty="0">
                <a:solidFill>
                  <a:schemeClr val="bg1"/>
                </a:solidFill>
              </a:rPr>
              <a:t>9</a:t>
            </a:r>
          </a:p>
        </p:txBody>
      </p:sp>
      <p:sp>
        <p:nvSpPr>
          <p:cNvPr id="21" name="TextBox 20">
            <a:extLst>
              <a:ext uri="{FF2B5EF4-FFF2-40B4-BE49-F238E27FC236}">
                <a16:creationId xmlns:a16="http://schemas.microsoft.com/office/drawing/2014/main" id="{FAA1DBDA-3EDD-0347-843E-EE49C90C8460}"/>
              </a:ext>
            </a:extLst>
          </p:cNvPr>
          <p:cNvSpPr txBox="1"/>
          <p:nvPr/>
        </p:nvSpPr>
        <p:spPr>
          <a:xfrm>
            <a:off x="384745" y="902521"/>
            <a:ext cx="3807502" cy="1200329"/>
          </a:xfrm>
          <a:prstGeom prst="rect">
            <a:avLst/>
          </a:prstGeom>
          <a:noFill/>
        </p:spPr>
        <p:txBody>
          <a:bodyPr wrap="square" rtlCol="0">
            <a:spAutoFit/>
          </a:bodyPr>
          <a:lstStyle/>
          <a:p>
            <a:pPr algn="ctr"/>
            <a:r>
              <a:rPr lang="ru-RU" sz="2400" dirty="0">
                <a:latin typeface="Times New Roman" panose="02020603050405020304" pitchFamily="18" charset="0"/>
                <a:cs typeface="Times New Roman" panose="02020603050405020304" pitchFamily="18" charset="0"/>
              </a:rPr>
              <a:t>нарушение построения предложения с </a:t>
            </a:r>
            <a:r>
              <a:rPr lang="ru-RU" sz="2400" b="1" dirty="0">
                <a:latin typeface="Times New Roman" panose="02020603050405020304" pitchFamily="18" charset="0"/>
                <a:cs typeface="Times New Roman" panose="02020603050405020304" pitchFamily="18" charset="0"/>
              </a:rPr>
              <a:t>однородными членами</a:t>
            </a:r>
          </a:p>
        </p:txBody>
      </p:sp>
      <p:sp>
        <p:nvSpPr>
          <p:cNvPr id="22" name="TextBox 21">
            <a:extLst>
              <a:ext uri="{FF2B5EF4-FFF2-40B4-BE49-F238E27FC236}">
                <a16:creationId xmlns:a16="http://schemas.microsoft.com/office/drawing/2014/main" id="{498CCB71-CE22-FC47-A690-6913A341673A}"/>
              </a:ext>
            </a:extLst>
          </p:cNvPr>
          <p:cNvSpPr txBox="1"/>
          <p:nvPr/>
        </p:nvSpPr>
        <p:spPr>
          <a:xfrm>
            <a:off x="4248458" y="969330"/>
            <a:ext cx="3807502" cy="1200329"/>
          </a:xfrm>
          <a:prstGeom prst="rect">
            <a:avLst/>
          </a:prstGeom>
          <a:noFill/>
        </p:spPr>
        <p:txBody>
          <a:bodyPr wrap="square" rtlCol="0">
            <a:spAutoFit/>
          </a:bodyPr>
          <a:lstStyle/>
          <a:p>
            <a:pPr algn="ctr"/>
            <a:r>
              <a:rPr lang="ru-RU" sz="2400" dirty="0">
                <a:latin typeface="Times New Roman" panose="02020603050405020304" pitchFamily="18" charset="0"/>
                <a:cs typeface="Times New Roman" panose="02020603050405020304" pitchFamily="18" charset="0"/>
              </a:rPr>
              <a:t>нарушение построения предложения с </a:t>
            </a:r>
            <a:r>
              <a:rPr lang="ru-RU" sz="2400" b="1" dirty="0">
                <a:latin typeface="Times New Roman" panose="02020603050405020304" pitchFamily="18" charset="0"/>
                <a:cs typeface="Times New Roman" panose="02020603050405020304" pitchFamily="18" charset="0"/>
              </a:rPr>
              <a:t>причастным оборотом</a:t>
            </a:r>
          </a:p>
        </p:txBody>
      </p:sp>
      <p:sp>
        <p:nvSpPr>
          <p:cNvPr id="23" name="TextBox 22">
            <a:extLst>
              <a:ext uri="{FF2B5EF4-FFF2-40B4-BE49-F238E27FC236}">
                <a16:creationId xmlns:a16="http://schemas.microsoft.com/office/drawing/2014/main" id="{6F32BAD5-38FB-1D45-8CC1-70E39F2A8A6E}"/>
              </a:ext>
            </a:extLst>
          </p:cNvPr>
          <p:cNvSpPr txBox="1"/>
          <p:nvPr/>
        </p:nvSpPr>
        <p:spPr>
          <a:xfrm>
            <a:off x="8119670" y="969330"/>
            <a:ext cx="3807502" cy="1200329"/>
          </a:xfrm>
          <a:prstGeom prst="rect">
            <a:avLst/>
          </a:prstGeom>
          <a:noFill/>
        </p:spPr>
        <p:txBody>
          <a:bodyPr wrap="square" rtlCol="0">
            <a:spAutoFit/>
          </a:bodyPr>
          <a:lstStyle/>
          <a:p>
            <a:pPr algn="ctr"/>
            <a:r>
              <a:rPr lang="ru-RU" sz="2400" dirty="0">
                <a:latin typeface="Times New Roman" panose="02020603050405020304" pitchFamily="18" charset="0"/>
                <a:cs typeface="Times New Roman" panose="02020603050405020304" pitchFamily="18" charset="0"/>
              </a:rPr>
              <a:t>нарушение построения предложения с </a:t>
            </a:r>
            <a:r>
              <a:rPr lang="ru-RU" sz="2400" b="1" dirty="0">
                <a:latin typeface="Times New Roman" panose="02020603050405020304" pitchFamily="18" charset="0"/>
                <a:cs typeface="Times New Roman" panose="02020603050405020304" pitchFamily="18" charset="0"/>
              </a:rPr>
              <a:t>деепричастным оборотом</a:t>
            </a:r>
          </a:p>
        </p:txBody>
      </p:sp>
      <p:sp>
        <p:nvSpPr>
          <p:cNvPr id="24" name="TextBox 23">
            <a:extLst>
              <a:ext uri="{FF2B5EF4-FFF2-40B4-BE49-F238E27FC236}">
                <a16:creationId xmlns:a16="http://schemas.microsoft.com/office/drawing/2014/main" id="{E4474177-7884-9C45-BA76-C7C5B1CFC3EE}"/>
              </a:ext>
            </a:extLst>
          </p:cNvPr>
          <p:cNvSpPr txBox="1"/>
          <p:nvPr/>
        </p:nvSpPr>
        <p:spPr>
          <a:xfrm>
            <a:off x="412850" y="3285269"/>
            <a:ext cx="3807502" cy="1569660"/>
          </a:xfrm>
          <a:prstGeom prst="rect">
            <a:avLst/>
          </a:prstGeom>
          <a:noFill/>
        </p:spPr>
        <p:txBody>
          <a:bodyPr wrap="square" rtlCol="0">
            <a:spAutoFit/>
          </a:bodyPr>
          <a:lstStyle/>
          <a:p>
            <a:pPr algn="ctr"/>
            <a:r>
              <a:rPr lang="ru-RU" sz="2400" dirty="0">
                <a:latin typeface="Times New Roman" panose="02020603050405020304" pitchFamily="18" charset="0"/>
                <a:cs typeface="Times New Roman" panose="02020603050405020304" pitchFamily="18" charset="0"/>
              </a:rPr>
              <a:t>нарушение построения предложения с </a:t>
            </a:r>
            <a:r>
              <a:rPr lang="ru-RU" sz="2400" b="1" dirty="0">
                <a:latin typeface="Times New Roman" panose="02020603050405020304" pitchFamily="18" charset="0"/>
                <a:cs typeface="Times New Roman" panose="02020603050405020304" pitchFamily="18" charset="0"/>
              </a:rPr>
              <a:t>несогласованным приложением</a:t>
            </a:r>
          </a:p>
        </p:txBody>
      </p:sp>
      <p:sp>
        <p:nvSpPr>
          <p:cNvPr id="25" name="TextBox 24">
            <a:extLst>
              <a:ext uri="{FF2B5EF4-FFF2-40B4-BE49-F238E27FC236}">
                <a16:creationId xmlns:a16="http://schemas.microsoft.com/office/drawing/2014/main" id="{0B88D3ED-2535-2C42-B8A8-047E84AB995D}"/>
              </a:ext>
            </a:extLst>
          </p:cNvPr>
          <p:cNvSpPr txBox="1"/>
          <p:nvPr/>
        </p:nvSpPr>
        <p:spPr>
          <a:xfrm>
            <a:off x="4090436" y="3278380"/>
            <a:ext cx="4123547" cy="1569660"/>
          </a:xfrm>
          <a:prstGeom prst="rect">
            <a:avLst/>
          </a:prstGeom>
          <a:noFill/>
        </p:spPr>
        <p:txBody>
          <a:bodyPr wrap="square" rtlCol="0">
            <a:spAutoFit/>
          </a:bodyPr>
          <a:lstStyle/>
          <a:p>
            <a:pPr algn="ctr"/>
            <a:r>
              <a:rPr lang="ru-RU" sz="2400" dirty="0">
                <a:latin typeface="Times New Roman" panose="02020603050405020304" pitchFamily="18" charset="0"/>
                <a:cs typeface="Times New Roman" panose="02020603050405020304" pitchFamily="18" charset="0"/>
              </a:rPr>
              <a:t>нарушение построения предложения с </a:t>
            </a:r>
            <a:r>
              <a:rPr lang="ru-RU" sz="2400" b="1" dirty="0">
                <a:latin typeface="Times New Roman" panose="02020603050405020304" pitchFamily="18" charset="0"/>
                <a:cs typeface="Times New Roman" panose="02020603050405020304" pitchFamily="18" charset="0"/>
              </a:rPr>
              <a:t>падежной формы существительного и местоимения с предлогом</a:t>
            </a:r>
          </a:p>
        </p:txBody>
      </p:sp>
      <p:sp>
        <p:nvSpPr>
          <p:cNvPr id="26" name="TextBox 25">
            <a:extLst>
              <a:ext uri="{FF2B5EF4-FFF2-40B4-BE49-F238E27FC236}">
                <a16:creationId xmlns:a16="http://schemas.microsoft.com/office/drawing/2014/main" id="{B6A06C07-F69E-3F4E-B0C8-1799B289C790}"/>
              </a:ext>
            </a:extLst>
          </p:cNvPr>
          <p:cNvSpPr txBox="1"/>
          <p:nvPr/>
        </p:nvSpPr>
        <p:spPr>
          <a:xfrm>
            <a:off x="8033163" y="3409560"/>
            <a:ext cx="3965524" cy="1200329"/>
          </a:xfrm>
          <a:prstGeom prst="rect">
            <a:avLst/>
          </a:prstGeom>
          <a:noFill/>
        </p:spPr>
        <p:txBody>
          <a:bodyPr wrap="square" rtlCol="0">
            <a:spAutoFit/>
          </a:bodyPr>
          <a:lstStyle/>
          <a:p>
            <a:pPr algn="ctr"/>
            <a:r>
              <a:rPr lang="ru-RU" sz="2400" dirty="0">
                <a:latin typeface="Times New Roman" panose="02020603050405020304" pitchFamily="18" charset="0"/>
                <a:cs typeface="Times New Roman" panose="02020603050405020304" pitchFamily="18" charset="0"/>
              </a:rPr>
              <a:t>нарушение построения предложения с</a:t>
            </a:r>
          </a:p>
          <a:p>
            <a:pPr algn="ctr"/>
            <a:r>
              <a:rPr lang="ru-RU" sz="2400" dirty="0">
                <a:latin typeface="Times New Roman" panose="02020603050405020304" pitchFamily="18" charset="0"/>
                <a:cs typeface="Times New Roman" panose="02020603050405020304" pitchFamily="18" charset="0"/>
              </a:rPr>
              <a:t> </a:t>
            </a:r>
            <a:r>
              <a:rPr lang="ru-RU" sz="2400" b="1" dirty="0">
                <a:latin typeface="Times New Roman" panose="02020603050405020304" pitchFamily="18" charset="0"/>
                <a:cs typeface="Times New Roman" panose="02020603050405020304" pitchFamily="18" charset="0"/>
              </a:rPr>
              <a:t>косвенной речью</a:t>
            </a:r>
          </a:p>
        </p:txBody>
      </p:sp>
      <p:sp>
        <p:nvSpPr>
          <p:cNvPr id="27" name="TextBox 26">
            <a:extLst>
              <a:ext uri="{FF2B5EF4-FFF2-40B4-BE49-F238E27FC236}">
                <a16:creationId xmlns:a16="http://schemas.microsoft.com/office/drawing/2014/main" id="{35392BF7-4B89-4F4F-9BBD-D327BD37BF8D}"/>
              </a:ext>
            </a:extLst>
          </p:cNvPr>
          <p:cNvSpPr txBox="1"/>
          <p:nvPr/>
        </p:nvSpPr>
        <p:spPr>
          <a:xfrm>
            <a:off x="244008" y="5657683"/>
            <a:ext cx="4289836" cy="1200329"/>
          </a:xfrm>
          <a:prstGeom prst="rect">
            <a:avLst/>
          </a:prstGeom>
          <a:noFill/>
        </p:spPr>
        <p:txBody>
          <a:bodyPr wrap="square" rtlCol="0">
            <a:spAutoFit/>
          </a:bodyPr>
          <a:lstStyle/>
          <a:p>
            <a:pPr algn="ctr"/>
            <a:r>
              <a:rPr lang="ru-RU" sz="2400" dirty="0">
                <a:latin typeface="Times New Roman" panose="02020603050405020304" pitchFamily="18" charset="0"/>
                <a:cs typeface="Times New Roman" panose="02020603050405020304" pitchFamily="18" charset="0"/>
              </a:rPr>
              <a:t>нарушение </a:t>
            </a:r>
            <a:r>
              <a:rPr lang="ru-RU" sz="2400" b="1" dirty="0">
                <a:latin typeface="Times New Roman" panose="02020603050405020304" pitchFamily="18" charset="0"/>
                <a:cs typeface="Times New Roman" panose="02020603050405020304" pitchFamily="18" charset="0"/>
              </a:rPr>
              <a:t>видовременной соотнесенности глагольных форм</a:t>
            </a:r>
          </a:p>
        </p:txBody>
      </p:sp>
      <p:sp>
        <p:nvSpPr>
          <p:cNvPr id="28" name="TextBox 27">
            <a:extLst>
              <a:ext uri="{FF2B5EF4-FFF2-40B4-BE49-F238E27FC236}">
                <a16:creationId xmlns:a16="http://schemas.microsoft.com/office/drawing/2014/main" id="{34343899-48B8-6545-83E1-02F4CCD81239}"/>
              </a:ext>
            </a:extLst>
          </p:cNvPr>
          <p:cNvSpPr txBox="1"/>
          <p:nvPr/>
        </p:nvSpPr>
        <p:spPr>
          <a:xfrm>
            <a:off x="3818111" y="5599838"/>
            <a:ext cx="5071991" cy="1200329"/>
          </a:xfrm>
          <a:prstGeom prst="rect">
            <a:avLst/>
          </a:prstGeom>
          <a:noFill/>
        </p:spPr>
        <p:txBody>
          <a:bodyPr wrap="square" rtlCol="0">
            <a:spAutoFit/>
          </a:bodyPr>
          <a:lstStyle/>
          <a:p>
            <a:pPr algn="ctr"/>
            <a:r>
              <a:rPr lang="ru-RU" sz="2400" dirty="0">
                <a:latin typeface="Times New Roman" panose="02020603050405020304" pitchFamily="18" charset="0"/>
                <a:cs typeface="Times New Roman" panose="02020603050405020304" pitchFamily="18" charset="0"/>
              </a:rPr>
              <a:t>нарушение </a:t>
            </a:r>
          </a:p>
          <a:p>
            <a:pPr algn="ctr"/>
            <a:r>
              <a:rPr lang="ru-RU" sz="2400" dirty="0">
                <a:latin typeface="Times New Roman" panose="02020603050405020304" pitchFamily="18" charset="0"/>
                <a:cs typeface="Times New Roman" panose="02020603050405020304" pitchFamily="18" charset="0"/>
              </a:rPr>
              <a:t>построения </a:t>
            </a:r>
            <a:r>
              <a:rPr lang="ru-RU" sz="2400" b="1" dirty="0">
                <a:latin typeface="Times New Roman" panose="02020603050405020304" pitchFamily="18" charset="0"/>
                <a:cs typeface="Times New Roman" panose="02020603050405020304" pitchFamily="18" charset="0"/>
              </a:rPr>
              <a:t>сложного </a:t>
            </a:r>
            <a:endParaRPr lang="en-US" sz="2400" b="1" dirty="0">
              <a:latin typeface="Times New Roman" panose="02020603050405020304" pitchFamily="18" charset="0"/>
              <a:cs typeface="Times New Roman" panose="02020603050405020304" pitchFamily="18" charset="0"/>
            </a:endParaRPr>
          </a:p>
          <a:p>
            <a:pPr algn="ctr"/>
            <a:r>
              <a:rPr lang="ru-RU" sz="2400" b="1" dirty="0">
                <a:latin typeface="Times New Roman" panose="02020603050405020304" pitchFamily="18" charset="0"/>
                <a:cs typeface="Times New Roman" panose="02020603050405020304" pitchFamily="18" charset="0"/>
              </a:rPr>
              <a:t>предложения</a:t>
            </a:r>
          </a:p>
        </p:txBody>
      </p:sp>
      <p:sp>
        <p:nvSpPr>
          <p:cNvPr id="30" name="Овал 29">
            <a:extLst>
              <a:ext uri="{FF2B5EF4-FFF2-40B4-BE49-F238E27FC236}">
                <a16:creationId xmlns:a16="http://schemas.microsoft.com/office/drawing/2014/main" id="{A6ED3050-AC36-F04D-9776-2B0629FF448E}"/>
              </a:ext>
            </a:extLst>
          </p:cNvPr>
          <p:cNvSpPr/>
          <p:nvPr/>
        </p:nvSpPr>
        <p:spPr>
          <a:xfrm>
            <a:off x="1893302" y="4868684"/>
            <a:ext cx="884419" cy="82445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0000"/>
              </a:solidFill>
            </a:endParaRPr>
          </a:p>
        </p:txBody>
      </p:sp>
      <p:sp>
        <p:nvSpPr>
          <p:cNvPr id="18" name="TextBox 17">
            <a:extLst>
              <a:ext uri="{FF2B5EF4-FFF2-40B4-BE49-F238E27FC236}">
                <a16:creationId xmlns:a16="http://schemas.microsoft.com/office/drawing/2014/main" id="{471A5357-C525-F647-8E57-AC9D62DDCD6E}"/>
              </a:ext>
            </a:extLst>
          </p:cNvPr>
          <p:cNvSpPr txBox="1"/>
          <p:nvPr/>
        </p:nvSpPr>
        <p:spPr>
          <a:xfrm>
            <a:off x="2114264" y="4896192"/>
            <a:ext cx="549325" cy="769441"/>
          </a:xfrm>
          <a:prstGeom prst="rect">
            <a:avLst/>
          </a:prstGeom>
          <a:noFill/>
        </p:spPr>
        <p:txBody>
          <a:bodyPr wrap="square" rtlCol="0">
            <a:spAutoFit/>
          </a:bodyPr>
          <a:lstStyle/>
          <a:p>
            <a:r>
              <a:rPr lang="ru-RU" sz="4400" b="1" dirty="0">
                <a:solidFill>
                  <a:schemeClr val="bg1"/>
                </a:solidFill>
              </a:rPr>
              <a:t>7</a:t>
            </a:r>
          </a:p>
        </p:txBody>
      </p:sp>
      <p:sp>
        <p:nvSpPr>
          <p:cNvPr id="35" name="TextBox 34">
            <a:extLst>
              <a:ext uri="{FF2B5EF4-FFF2-40B4-BE49-F238E27FC236}">
                <a16:creationId xmlns:a16="http://schemas.microsoft.com/office/drawing/2014/main" id="{967168D6-4BF5-0C4B-B73B-0900BC3A7516}"/>
              </a:ext>
            </a:extLst>
          </p:cNvPr>
          <p:cNvSpPr txBox="1"/>
          <p:nvPr/>
        </p:nvSpPr>
        <p:spPr>
          <a:xfrm>
            <a:off x="7944784" y="5609331"/>
            <a:ext cx="4127294" cy="1200329"/>
          </a:xfrm>
          <a:prstGeom prst="rect">
            <a:avLst/>
          </a:prstGeom>
          <a:noFill/>
        </p:spPr>
        <p:txBody>
          <a:bodyPr wrap="square" rtlCol="0">
            <a:spAutoFit/>
          </a:bodyPr>
          <a:lstStyle/>
          <a:p>
            <a:pPr algn="ctr"/>
            <a:r>
              <a:rPr lang="ru-RU" sz="2400" dirty="0">
                <a:latin typeface="Times New Roman" panose="02020603050405020304" pitchFamily="18" charset="0"/>
                <a:cs typeface="Times New Roman" panose="02020603050405020304" pitchFamily="18" charset="0"/>
              </a:rPr>
              <a:t>нарушение </a:t>
            </a:r>
            <a:r>
              <a:rPr lang="ru-RU" sz="2400" b="1" dirty="0">
                <a:latin typeface="Times New Roman" panose="02020603050405020304" pitchFamily="18" charset="0"/>
                <a:cs typeface="Times New Roman" panose="02020603050405020304" pitchFamily="18" charset="0"/>
              </a:rPr>
              <a:t>связи </a:t>
            </a:r>
            <a:endParaRPr lang="en-US" sz="2400" b="1" dirty="0">
              <a:latin typeface="Times New Roman" panose="02020603050405020304" pitchFamily="18" charset="0"/>
              <a:cs typeface="Times New Roman" panose="02020603050405020304" pitchFamily="18" charset="0"/>
            </a:endParaRPr>
          </a:p>
          <a:p>
            <a:pPr algn="ctr"/>
            <a:r>
              <a:rPr lang="ru-RU" sz="2400" b="1" dirty="0">
                <a:latin typeface="Times New Roman" panose="02020603050405020304" pitchFamily="18" charset="0"/>
                <a:cs typeface="Times New Roman" panose="02020603050405020304" pitchFamily="18" charset="0"/>
              </a:rPr>
              <a:t>между </a:t>
            </a:r>
            <a:r>
              <a:rPr lang="ru-RU" sz="2400" b="1" dirty="0" err="1">
                <a:latin typeface="Times New Roman" panose="02020603050405020304" pitchFamily="18" charset="0"/>
                <a:cs typeface="Times New Roman" panose="02020603050405020304" pitchFamily="18" charset="0"/>
              </a:rPr>
              <a:t>подлеж</a:t>
            </a:r>
            <a:r>
              <a:rPr lang="ru-RU" sz="2400" b="1"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a:p>
            <a:pPr algn="ctr"/>
            <a:r>
              <a:rPr lang="ru-RU" sz="2400" b="1" dirty="0">
                <a:latin typeface="Times New Roman" panose="02020603050405020304" pitchFamily="18" charset="0"/>
                <a:cs typeface="Times New Roman" panose="02020603050405020304" pitchFamily="18" charset="0"/>
              </a:rPr>
              <a:t>и сказ.</a:t>
            </a:r>
          </a:p>
        </p:txBody>
      </p:sp>
    </p:spTree>
    <p:extLst>
      <p:ext uri="{BB962C8B-B14F-4D97-AF65-F5344CB8AC3E}">
        <p14:creationId xmlns:p14="http://schemas.microsoft.com/office/powerpoint/2010/main" val="32591644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0550" y="547771"/>
            <a:ext cx="8229600" cy="5098578"/>
          </a:xfrm>
        </p:spPr>
        <p:txBody>
          <a:bodyPr>
            <a:normAutofit/>
          </a:bodyPr>
          <a:lstStyle/>
          <a:p>
            <a:pPr algn="ctr"/>
            <a:r>
              <a:rPr lang="ru-RU" sz="3200" b="1" dirty="0">
                <a:latin typeface="Times New Roman" panose="02020603050405020304" pitchFamily="18" charset="0"/>
                <a:cs typeface="Times New Roman" pitchFamily="18" charset="0"/>
              </a:rPr>
              <a:t> Не должно быть замены действительного причастия на страдательное.</a:t>
            </a:r>
            <a:br>
              <a:rPr lang="ru-RU" sz="3200" dirty="0">
                <a:latin typeface="Times New Roman" panose="02020603050405020304" pitchFamily="18" charset="0"/>
                <a:cs typeface="Times New Roman" panose="02020603050405020304" pitchFamily="18" charset="0"/>
              </a:rPr>
            </a:br>
            <a:br>
              <a:rPr lang="ru-RU" sz="3200" dirty="0">
                <a:latin typeface="Times New Roman" panose="02020603050405020304" pitchFamily="18" charset="0"/>
                <a:cs typeface="Times New Roman" panose="02020603050405020304" pitchFamily="18" charset="0"/>
              </a:rPr>
            </a:br>
            <a:r>
              <a:rPr lang="ru-RU" sz="3200" i="1" dirty="0">
                <a:latin typeface="Times New Roman" panose="02020603050405020304" pitchFamily="18" charset="0"/>
                <a:cs typeface="Times New Roman" pitchFamily="18" charset="0"/>
              </a:rPr>
              <a:t>                     </a:t>
            </a:r>
            <a:br>
              <a:rPr lang="ru-RU" sz="3200" i="1" dirty="0">
                <a:latin typeface="Times New Roman" panose="02020603050405020304" pitchFamily="18" charset="0"/>
                <a:cs typeface="Times New Roman" pitchFamily="18" charset="0"/>
              </a:rPr>
            </a:br>
            <a:r>
              <a:rPr lang="ru-RU" sz="3200" i="1" dirty="0">
                <a:latin typeface="Times New Roman" panose="02020603050405020304" pitchFamily="18" charset="0"/>
                <a:cs typeface="Times New Roman" pitchFamily="18" charset="0"/>
              </a:rPr>
              <a:t>Задание, выполняемое нами, не вызывает особых затруднений.</a:t>
            </a:r>
          </a:p>
        </p:txBody>
      </p:sp>
      <p:sp>
        <p:nvSpPr>
          <p:cNvPr id="4" name="Прямоугольник 3">
            <a:extLst>
              <a:ext uri="{FF2B5EF4-FFF2-40B4-BE49-F238E27FC236}">
                <a16:creationId xmlns:a16="http://schemas.microsoft.com/office/drawing/2014/main" id="{D6A9FE92-4646-8944-9834-525D9CD37022}"/>
              </a:ext>
            </a:extLst>
          </p:cNvPr>
          <p:cNvSpPr/>
          <p:nvPr/>
        </p:nvSpPr>
        <p:spPr>
          <a:xfrm>
            <a:off x="10755086" y="-210640"/>
            <a:ext cx="1436914" cy="7441396"/>
          </a:xfrm>
          <a:prstGeom prst="rect">
            <a:avLst/>
          </a:prstGeom>
          <a:solidFill>
            <a:srgbClr val="E11E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a:extLst>
              <a:ext uri="{FF2B5EF4-FFF2-40B4-BE49-F238E27FC236}">
                <a16:creationId xmlns:a16="http://schemas.microsoft.com/office/drawing/2014/main" id="{5488EDCE-6C09-5B46-B17B-4BF80F8D2668}"/>
              </a:ext>
            </a:extLst>
          </p:cNvPr>
          <p:cNvSpPr txBox="1"/>
          <p:nvPr/>
        </p:nvSpPr>
        <p:spPr>
          <a:xfrm>
            <a:off x="10892132" y="0"/>
            <a:ext cx="1292662" cy="4385471"/>
          </a:xfrm>
          <a:prstGeom prst="rect">
            <a:avLst/>
          </a:prstGeom>
          <a:noFill/>
        </p:spPr>
        <p:txBody>
          <a:bodyPr vert="vert270" wrap="square" rtlCol="0">
            <a:spAutoFit/>
          </a:bodyPr>
          <a:lstStyle/>
          <a:p>
            <a:pPr algn="ctr"/>
            <a:r>
              <a:rPr lang="ru-RU" sz="3600" b="1" spc="300" dirty="0">
                <a:solidFill>
                  <a:schemeClr val="bg1"/>
                </a:solidFill>
                <a:latin typeface="Times New Roman" panose="02020603050405020304" pitchFamily="18" charset="0"/>
                <a:cs typeface="Times New Roman" panose="02020603050405020304" pitchFamily="18" charset="0"/>
              </a:rPr>
              <a:t>ПРИЧАСТНЫЙ</a:t>
            </a:r>
          </a:p>
          <a:p>
            <a:pPr algn="ctr"/>
            <a:r>
              <a:rPr lang="ru-RU" sz="3600" b="1" spc="300" dirty="0">
                <a:solidFill>
                  <a:schemeClr val="bg1"/>
                </a:solidFill>
                <a:latin typeface="Times New Roman" panose="02020603050405020304" pitchFamily="18" charset="0"/>
                <a:cs typeface="Times New Roman" panose="02020603050405020304" pitchFamily="18" charset="0"/>
              </a:rPr>
              <a:t>ОБОРОТ</a:t>
            </a:r>
          </a:p>
        </p:txBody>
      </p:sp>
      <p:pic>
        <p:nvPicPr>
          <p:cNvPr id="6" name="Рисунок 5">
            <a:extLst>
              <a:ext uri="{FF2B5EF4-FFF2-40B4-BE49-F238E27FC236}">
                <a16:creationId xmlns:a16="http://schemas.microsoft.com/office/drawing/2014/main" id="{19D0C781-035A-FE4C-B939-E975588F662A}"/>
              </a:ext>
            </a:extLst>
          </p:cNvPr>
          <p:cNvPicPr>
            <a:picLocks noChangeAspect="1"/>
          </p:cNvPicPr>
          <p:nvPr/>
        </p:nvPicPr>
        <p:blipFill>
          <a:blip r:embed="rId2"/>
          <a:stretch>
            <a:fillRect/>
          </a:stretch>
        </p:blipFill>
        <p:spPr>
          <a:xfrm flipH="1">
            <a:off x="9831049" y="4700002"/>
            <a:ext cx="2360951" cy="2360951"/>
          </a:xfrm>
          <a:prstGeom prst="rect">
            <a:avLst/>
          </a:prstGeom>
        </p:spPr>
      </p:pic>
    </p:spTree>
    <p:extLst>
      <p:ext uri="{BB962C8B-B14F-4D97-AF65-F5344CB8AC3E}">
        <p14:creationId xmlns:p14="http://schemas.microsoft.com/office/powerpoint/2010/main" val="10253940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0094" y="0"/>
            <a:ext cx="8229600" cy="4306490"/>
          </a:xfrm>
        </p:spPr>
        <p:txBody>
          <a:bodyPr>
            <a:normAutofit/>
          </a:bodyPr>
          <a:lstStyle/>
          <a:p>
            <a:pPr algn="ctr"/>
            <a:r>
              <a:rPr lang="ru-RU" sz="3200" dirty="0">
                <a:latin typeface="Times New Roman" pitchFamily="18" charset="0"/>
                <a:cs typeface="Times New Roman" pitchFamily="18" charset="0"/>
              </a:rPr>
              <a:t>Найдите </a:t>
            </a:r>
            <a:r>
              <a:rPr lang="ru-RU" sz="3200" b="1" dirty="0">
                <a:latin typeface="Times New Roman" pitchFamily="18" charset="0"/>
                <a:cs typeface="Times New Roman" pitchFamily="18" charset="0"/>
              </a:rPr>
              <a:t>ошибку</a:t>
            </a:r>
            <a:r>
              <a:rPr lang="ru-RU" sz="3200" dirty="0">
                <a:latin typeface="Times New Roman" pitchFamily="18" charset="0"/>
                <a:cs typeface="Times New Roman" pitchFamily="18" charset="0"/>
              </a:rPr>
              <a:t> и исправьте её</a:t>
            </a:r>
            <a:br>
              <a:rPr lang="ru-RU" sz="3200" dirty="0">
                <a:latin typeface="Times New Roman" pitchFamily="18" charset="0"/>
                <a:cs typeface="Times New Roman" pitchFamily="18" charset="0"/>
              </a:rPr>
            </a:br>
            <a:br>
              <a:rPr lang="ru-RU" sz="3200" dirty="0">
                <a:latin typeface="Times New Roman" pitchFamily="18" charset="0"/>
                <a:cs typeface="Times New Roman" pitchFamily="18" charset="0"/>
              </a:rPr>
            </a:br>
            <a:br>
              <a:rPr lang="ru-RU" sz="3200" dirty="0">
                <a:latin typeface="Times New Roman" pitchFamily="18" charset="0"/>
                <a:cs typeface="Times New Roman" pitchFamily="18" charset="0"/>
              </a:rPr>
            </a:br>
            <a:r>
              <a:rPr lang="ru-RU" sz="3200" dirty="0">
                <a:latin typeface="Times New Roman" pitchFamily="18" charset="0"/>
                <a:cs typeface="Times New Roman" pitchFamily="18" charset="0"/>
              </a:rPr>
              <a:t> Возвращаясь домой, меня застиг дождь.</a:t>
            </a:r>
            <a:br>
              <a:rPr lang="ru-RU" sz="3200" dirty="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
        <p:nvSpPr>
          <p:cNvPr id="4" name="Прямоугольник 3">
            <a:extLst>
              <a:ext uri="{FF2B5EF4-FFF2-40B4-BE49-F238E27FC236}">
                <a16:creationId xmlns:a16="http://schemas.microsoft.com/office/drawing/2014/main" id="{27465B31-CCFD-914A-9256-BC2B7C2E00B9}"/>
              </a:ext>
            </a:extLst>
          </p:cNvPr>
          <p:cNvSpPr/>
          <p:nvPr/>
        </p:nvSpPr>
        <p:spPr>
          <a:xfrm>
            <a:off x="10755086" y="-165670"/>
            <a:ext cx="1436914" cy="7441396"/>
          </a:xfrm>
          <a:prstGeom prst="rect">
            <a:avLst/>
          </a:prstGeom>
          <a:solidFill>
            <a:srgbClr val="E11E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a:extLst>
              <a:ext uri="{FF2B5EF4-FFF2-40B4-BE49-F238E27FC236}">
                <a16:creationId xmlns:a16="http://schemas.microsoft.com/office/drawing/2014/main" id="{4BF939DE-4771-1946-BDA9-B7F3F943A6C9}"/>
              </a:ext>
            </a:extLst>
          </p:cNvPr>
          <p:cNvPicPr>
            <a:picLocks noChangeAspect="1"/>
          </p:cNvPicPr>
          <p:nvPr/>
        </p:nvPicPr>
        <p:blipFill>
          <a:blip r:embed="rId2"/>
          <a:stretch>
            <a:fillRect/>
          </a:stretch>
        </p:blipFill>
        <p:spPr>
          <a:xfrm rot="1189458">
            <a:off x="1287696" y="4340536"/>
            <a:ext cx="2921813" cy="2921813"/>
          </a:xfrm>
          <a:prstGeom prst="rect">
            <a:avLst/>
          </a:prstGeom>
        </p:spPr>
      </p:pic>
      <p:sp>
        <p:nvSpPr>
          <p:cNvPr id="6" name="Овальная выноска 5">
            <a:extLst>
              <a:ext uri="{FF2B5EF4-FFF2-40B4-BE49-F238E27FC236}">
                <a16:creationId xmlns:a16="http://schemas.microsoft.com/office/drawing/2014/main" id="{FAF0E4E2-49EF-1340-8E21-26C65FFA77DA}"/>
              </a:ext>
            </a:extLst>
          </p:cNvPr>
          <p:cNvSpPr/>
          <p:nvPr/>
        </p:nvSpPr>
        <p:spPr>
          <a:xfrm rot="19363442">
            <a:off x="-819063" y="3708857"/>
            <a:ext cx="2542032" cy="2052609"/>
          </a:xfrm>
          <a:prstGeom prst="wedgeEllipseCallout">
            <a:avLst>
              <a:gd name="adj1" fmla="val 313"/>
              <a:gd name="adj2" fmla="val 63398"/>
            </a:avLst>
          </a:prstGeom>
          <a:solidFill>
            <a:srgbClr val="FBEBD7"/>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7" name="TextBox 6">
            <a:extLst>
              <a:ext uri="{FF2B5EF4-FFF2-40B4-BE49-F238E27FC236}">
                <a16:creationId xmlns:a16="http://schemas.microsoft.com/office/drawing/2014/main" id="{004D1BBD-7664-D546-AC9F-80B1A22F1065}"/>
              </a:ext>
            </a:extLst>
          </p:cNvPr>
          <p:cNvSpPr txBox="1"/>
          <p:nvPr/>
        </p:nvSpPr>
        <p:spPr>
          <a:xfrm rot="20269803">
            <a:off x="-67551" y="3967556"/>
            <a:ext cx="1702689" cy="1384995"/>
          </a:xfrm>
          <a:prstGeom prst="rect">
            <a:avLst/>
          </a:prstGeom>
          <a:noFill/>
        </p:spPr>
        <p:txBody>
          <a:bodyPr wrap="square" rtlCol="0">
            <a:spAutoFit/>
          </a:bodyPr>
          <a:lstStyle/>
          <a:p>
            <a:pPr algn="ctr"/>
            <a:r>
              <a:rPr lang="ru-RU" sz="2800" b="1" dirty="0">
                <a:latin typeface="Times New Roman" panose="02020603050405020304" pitchFamily="18" charset="0"/>
                <a:ea typeface="AppleGothic" pitchFamily="2" charset="-127"/>
                <a:cs typeface="Times New Roman" panose="02020603050405020304" pitchFamily="18" charset="0"/>
              </a:rPr>
              <a:t>Какое правило?</a:t>
            </a:r>
          </a:p>
        </p:txBody>
      </p:sp>
    </p:spTree>
    <p:extLst>
      <p:ext uri="{BB962C8B-B14F-4D97-AF65-F5344CB8AC3E}">
        <p14:creationId xmlns:p14="http://schemas.microsoft.com/office/powerpoint/2010/main" val="2380438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9148" y="374753"/>
            <a:ext cx="9723912" cy="5740025"/>
          </a:xfrm>
        </p:spPr>
        <p:txBody>
          <a:bodyPr>
            <a:normAutofit/>
          </a:bodyPr>
          <a:lstStyle/>
          <a:p>
            <a:pPr algn="ctr"/>
            <a:r>
              <a:rPr lang="ru-RU" sz="3200" b="1" dirty="0">
                <a:latin typeface="Times New Roman" panose="02020603050405020304" pitchFamily="18" charset="0"/>
                <a:cs typeface="Times New Roman" panose="02020603050405020304" pitchFamily="18" charset="0"/>
              </a:rPr>
              <a:t>Деепричастный оборот не употребляется, если действие, выраженное сказуемым, и действие, выраженное деепричастием, относятся к разным лицам.</a:t>
            </a:r>
            <a:br>
              <a:rPr lang="ru-RU" sz="3200" dirty="0">
                <a:latin typeface="Times New Roman" panose="02020603050405020304" pitchFamily="18" charset="0"/>
                <a:cs typeface="Times New Roman" pitchFamily="18" charset="0"/>
              </a:rPr>
            </a:br>
            <a:br>
              <a:rPr lang="ru-RU" sz="3200" dirty="0">
                <a:latin typeface="Times New Roman" panose="02020603050405020304" pitchFamily="18" charset="0"/>
                <a:cs typeface="Times New Roman" pitchFamily="18" charset="0"/>
              </a:rPr>
            </a:br>
            <a:r>
              <a:rPr lang="ru-RU" sz="3200" dirty="0">
                <a:latin typeface="Times New Roman" panose="02020603050405020304" pitchFamily="18" charset="0"/>
                <a:cs typeface="Times New Roman" pitchFamily="18" charset="0"/>
              </a:rPr>
              <a:t>  </a:t>
            </a:r>
            <a:br>
              <a:rPr lang="ru-RU" sz="3200" dirty="0">
                <a:latin typeface="Times New Roman" panose="02020603050405020304" pitchFamily="18" charset="0"/>
                <a:cs typeface="Times New Roman" pitchFamily="18" charset="0"/>
              </a:rPr>
            </a:br>
            <a:br>
              <a:rPr lang="ru-RU" sz="3200" i="1" dirty="0">
                <a:latin typeface="Times New Roman" panose="02020603050405020304" pitchFamily="18" charset="0"/>
                <a:cs typeface="Times New Roman" pitchFamily="18" charset="0"/>
              </a:rPr>
            </a:br>
            <a:r>
              <a:rPr lang="ru-RU" sz="3200" i="1" dirty="0">
                <a:latin typeface="Times New Roman" panose="02020603050405020304" pitchFamily="18" charset="0"/>
                <a:cs typeface="Times New Roman" pitchFamily="18" charset="0"/>
              </a:rPr>
              <a:t>  </a:t>
            </a:r>
            <a:r>
              <a:rPr lang="ru-RU" sz="3200" b="1" i="1" dirty="0">
                <a:latin typeface="Times New Roman" panose="02020603050405020304" pitchFamily="18" charset="0"/>
                <a:cs typeface="Times New Roman" pitchFamily="18" charset="0"/>
              </a:rPr>
              <a:t>Возвращаясь домой</a:t>
            </a:r>
            <a:r>
              <a:rPr lang="ru-RU" sz="3200" i="1" dirty="0">
                <a:latin typeface="Times New Roman" panose="02020603050405020304" pitchFamily="18" charset="0"/>
                <a:cs typeface="Times New Roman" pitchFamily="18" charset="0"/>
              </a:rPr>
              <a:t>, я попал под дождь.</a:t>
            </a:r>
          </a:p>
        </p:txBody>
      </p:sp>
      <p:sp>
        <p:nvSpPr>
          <p:cNvPr id="4" name="Прямоугольник 3">
            <a:extLst>
              <a:ext uri="{FF2B5EF4-FFF2-40B4-BE49-F238E27FC236}">
                <a16:creationId xmlns:a16="http://schemas.microsoft.com/office/drawing/2014/main" id="{3000D3F2-3D9C-F344-8283-16DBAD0101CC}"/>
              </a:ext>
            </a:extLst>
          </p:cNvPr>
          <p:cNvSpPr/>
          <p:nvPr/>
        </p:nvSpPr>
        <p:spPr>
          <a:xfrm>
            <a:off x="10755086" y="-210640"/>
            <a:ext cx="1436914" cy="7441396"/>
          </a:xfrm>
          <a:prstGeom prst="rect">
            <a:avLst/>
          </a:prstGeom>
          <a:solidFill>
            <a:srgbClr val="E11E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a:extLst>
              <a:ext uri="{FF2B5EF4-FFF2-40B4-BE49-F238E27FC236}">
                <a16:creationId xmlns:a16="http://schemas.microsoft.com/office/drawing/2014/main" id="{CAD1BA5B-5071-A447-812A-C0A73B2F7723}"/>
              </a:ext>
            </a:extLst>
          </p:cNvPr>
          <p:cNvSpPr txBox="1"/>
          <p:nvPr/>
        </p:nvSpPr>
        <p:spPr>
          <a:xfrm>
            <a:off x="10892132" y="0"/>
            <a:ext cx="1292662" cy="5321508"/>
          </a:xfrm>
          <a:prstGeom prst="rect">
            <a:avLst/>
          </a:prstGeom>
          <a:noFill/>
        </p:spPr>
        <p:txBody>
          <a:bodyPr vert="vert270" wrap="square" rtlCol="0">
            <a:spAutoFit/>
          </a:bodyPr>
          <a:lstStyle/>
          <a:p>
            <a:pPr algn="ctr"/>
            <a:r>
              <a:rPr lang="ru-RU" sz="3600" b="1" spc="300" dirty="0">
                <a:solidFill>
                  <a:schemeClr val="bg1"/>
                </a:solidFill>
                <a:latin typeface="Times New Roman" panose="02020603050405020304" pitchFamily="18" charset="0"/>
                <a:cs typeface="Times New Roman" panose="02020603050405020304" pitchFamily="18" charset="0"/>
              </a:rPr>
              <a:t>ДЕЕПРИЧАСТНЫЙ</a:t>
            </a:r>
          </a:p>
          <a:p>
            <a:pPr algn="ctr"/>
            <a:r>
              <a:rPr lang="ru-RU" sz="3600" b="1" spc="300" dirty="0">
                <a:solidFill>
                  <a:schemeClr val="bg1"/>
                </a:solidFill>
                <a:latin typeface="Times New Roman" panose="02020603050405020304" pitchFamily="18" charset="0"/>
                <a:cs typeface="Times New Roman" panose="02020603050405020304" pitchFamily="18" charset="0"/>
              </a:rPr>
              <a:t>ОБОРОТ</a:t>
            </a:r>
          </a:p>
        </p:txBody>
      </p:sp>
      <p:pic>
        <p:nvPicPr>
          <p:cNvPr id="6" name="Рисунок 5">
            <a:extLst>
              <a:ext uri="{FF2B5EF4-FFF2-40B4-BE49-F238E27FC236}">
                <a16:creationId xmlns:a16="http://schemas.microsoft.com/office/drawing/2014/main" id="{C23E57B6-EAFB-7D42-87C7-BD89FA50072B}"/>
              </a:ext>
            </a:extLst>
          </p:cNvPr>
          <p:cNvPicPr>
            <a:picLocks noChangeAspect="1"/>
          </p:cNvPicPr>
          <p:nvPr/>
        </p:nvPicPr>
        <p:blipFill>
          <a:blip r:embed="rId2"/>
          <a:stretch>
            <a:fillRect/>
          </a:stretch>
        </p:blipFill>
        <p:spPr>
          <a:xfrm flipH="1">
            <a:off x="10261583" y="5280576"/>
            <a:ext cx="1668405" cy="1668405"/>
          </a:xfrm>
          <a:prstGeom prst="rect">
            <a:avLst/>
          </a:prstGeom>
        </p:spPr>
      </p:pic>
    </p:spTree>
    <p:extLst>
      <p:ext uri="{BB962C8B-B14F-4D97-AF65-F5344CB8AC3E}">
        <p14:creationId xmlns:p14="http://schemas.microsoft.com/office/powerpoint/2010/main" val="25773583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0094" y="0"/>
            <a:ext cx="8229600" cy="4306490"/>
          </a:xfrm>
        </p:spPr>
        <p:txBody>
          <a:bodyPr>
            <a:normAutofit/>
          </a:bodyPr>
          <a:lstStyle/>
          <a:p>
            <a:pPr algn="ctr"/>
            <a:r>
              <a:rPr lang="ru-RU" sz="3200" dirty="0">
                <a:latin typeface="Times New Roman" pitchFamily="18" charset="0"/>
                <a:cs typeface="Times New Roman" pitchFamily="18" charset="0"/>
              </a:rPr>
              <a:t>Найдите </a:t>
            </a:r>
            <a:r>
              <a:rPr lang="ru-RU" sz="3200" b="1" dirty="0">
                <a:latin typeface="Times New Roman" pitchFamily="18" charset="0"/>
                <a:cs typeface="Times New Roman" pitchFamily="18" charset="0"/>
              </a:rPr>
              <a:t>ошибку</a:t>
            </a:r>
            <a:r>
              <a:rPr lang="ru-RU" sz="3200" dirty="0">
                <a:latin typeface="Times New Roman" pitchFamily="18" charset="0"/>
                <a:cs typeface="Times New Roman" pitchFamily="18" charset="0"/>
              </a:rPr>
              <a:t> и исправьте её</a:t>
            </a:r>
            <a:br>
              <a:rPr lang="ru-RU" sz="3200" dirty="0">
                <a:latin typeface="Times New Roman" pitchFamily="18" charset="0"/>
                <a:cs typeface="Times New Roman" pitchFamily="18" charset="0"/>
              </a:rPr>
            </a:br>
            <a:br>
              <a:rPr lang="ru-RU" sz="3200" dirty="0">
                <a:latin typeface="Times New Roman" pitchFamily="18" charset="0"/>
                <a:cs typeface="Times New Roman" pitchFamily="18" charset="0"/>
              </a:rPr>
            </a:br>
            <a:br>
              <a:rPr lang="ru-RU" sz="3200" dirty="0">
                <a:latin typeface="Times New Roman" pitchFamily="18" charset="0"/>
                <a:cs typeface="Times New Roman" pitchFamily="18" charset="0"/>
              </a:rPr>
            </a:br>
            <a:r>
              <a:rPr lang="ru-RU" sz="3200" dirty="0">
                <a:latin typeface="Times New Roman" pitchFamily="18" charset="0"/>
                <a:cs typeface="Times New Roman" pitchFamily="18" charset="0"/>
              </a:rPr>
              <a:t> Приехав в Москву, мне стало грустно.</a:t>
            </a:r>
            <a:br>
              <a:rPr lang="ru-RU" sz="3200" dirty="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
        <p:nvSpPr>
          <p:cNvPr id="4" name="Прямоугольник 3">
            <a:extLst>
              <a:ext uri="{FF2B5EF4-FFF2-40B4-BE49-F238E27FC236}">
                <a16:creationId xmlns:a16="http://schemas.microsoft.com/office/drawing/2014/main" id="{27465B31-CCFD-914A-9256-BC2B7C2E00B9}"/>
              </a:ext>
            </a:extLst>
          </p:cNvPr>
          <p:cNvSpPr/>
          <p:nvPr/>
        </p:nvSpPr>
        <p:spPr>
          <a:xfrm>
            <a:off x="10755086" y="-165670"/>
            <a:ext cx="1436914" cy="7441396"/>
          </a:xfrm>
          <a:prstGeom prst="rect">
            <a:avLst/>
          </a:prstGeom>
          <a:solidFill>
            <a:srgbClr val="E11E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a:extLst>
              <a:ext uri="{FF2B5EF4-FFF2-40B4-BE49-F238E27FC236}">
                <a16:creationId xmlns:a16="http://schemas.microsoft.com/office/drawing/2014/main" id="{4BF939DE-4771-1946-BDA9-B7F3F943A6C9}"/>
              </a:ext>
            </a:extLst>
          </p:cNvPr>
          <p:cNvPicPr>
            <a:picLocks noChangeAspect="1"/>
          </p:cNvPicPr>
          <p:nvPr/>
        </p:nvPicPr>
        <p:blipFill>
          <a:blip r:embed="rId2"/>
          <a:stretch>
            <a:fillRect/>
          </a:stretch>
        </p:blipFill>
        <p:spPr>
          <a:xfrm rot="1189458">
            <a:off x="1287696" y="4340536"/>
            <a:ext cx="2921813" cy="2921813"/>
          </a:xfrm>
          <a:prstGeom prst="rect">
            <a:avLst/>
          </a:prstGeom>
        </p:spPr>
      </p:pic>
      <p:sp>
        <p:nvSpPr>
          <p:cNvPr id="6" name="Овальная выноска 5">
            <a:extLst>
              <a:ext uri="{FF2B5EF4-FFF2-40B4-BE49-F238E27FC236}">
                <a16:creationId xmlns:a16="http://schemas.microsoft.com/office/drawing/2014/main" id="{FAF0E4E2-49EF-1340-8E21-26C65FFA77DA}"/>
              </a:ext>
            </a:extLst>
          </p:cNvPr>
          <p:cNvSpPr/>
          <p:nvPr/>
        </p:nvSpPr>
        <p:spPr>
          <a:xfrm rot="19363442">
            <a:off x="-819063" y="3708857"/>
            <a:ext cx="2542032" cy="2052609"/>
          </a:xfrm>
          <a:prstGeom prst="wedgeEllipseCallout">
            <a:avLst>
              <a:gd name="adj1" fmla="val 313"/>
              <a:gd name="adj2" fmla="val 63398"/>
            </a:avLst>
          </a:prstGeom>
          <a:solidFill>
            <a:srgbClr val="FBEBD7"/>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7" name="TextBox 6">
            <a:extLst>
              <a:ext uri="{FF2B5EF4-FFF2-40B4-BE49-F238E27FC236}">
                <a16:creationId xmlns:a16="http://schemas.microsoft.com/office/drawing/2014/main" id="{004D1BBD-7664-D546-AC9F-80B1A22F1065}"/>
              </a:ext>
            </a:extLst>
          </p:cNvPr>
          <p:cNvSpPr txBox="1"/>
          <p:nvPr/>
        </p:nvSpPr>
        <p:spPr>
          <a:xfrm rot="20269803">
            <a:off x="-67551" y="3967556"/>
            <a:ext cx="1702689" cy="1384995"/>
          </a:xfrm>
          <a:prstGeom prst="rect">
            <a:avLst/>
          </a:prstGeom>
          <a:noFill/>
        </p:spPr>
        <p:txBody>
          <a:bodyPr wrap="square" rtlCol="0">
            <a:spAutoFit/>
          </a:bodyPr>
          <a:lstStyle/>
          <a:p>
            <a:pPr algn="ctr"/>
            <a:r>
              <a:rPr lang="ru-RU" sz="2800" b="1" dirty="0">
                <a:latin typeface="Times New Roman" panose="02020603050405020304" pitchFamily="18" charset="0"/>
                <a:ea typeface="AppleGothic" pitchFamily="2" charset="-127"/>
                <a:cs typeface="Times New Roman" panose="02020603050405020304" pitchFamily="18" charset="0"/>
              </a:rPr>
              <a:t>Какое правило?</a:t>
            </a:r>
          </a:p>
        </p:txBody>
      </p:sp>
    </p:spTree>
    <p:extLst>
      <p:ext uri="{BB962C8B-B14F-4D97-AF65-F5344CB8AC3E}">
        <p14:creationId xmlns:p14="http://schemas.microsoft.com/office/powerpoint/2010/main" val="23703939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9148" y="374753"/>
            <a:ext cx="9723912" cy="5740025"/>
          </a:xfrm>
        </p:spPr>
        <p:txBody>
          <a:bodyPr>
            <a:normAutofit/>
          </a:bodyPr>
          <a:lstStyle/>
          <a:p>
            <a:pPr algn="ctr"/>
            <a:r>
              <a:rPr lang="ru-RU" sz="3200" b="1" dirty="0">
                <a:latin typeface="Times New Roman" panose="02020603050405020304" pitchFamily="18" charset="0"/>
                <a:cs typeface="Times New Roman" panose="02020603050405020304" pitchFamily="18" charset="0"/>
              </a:rPr>
              <a:t>Деепричастный оборот не употребляется в безличном предложении, если в нём сказуемое выражено не инфинитивом.</a:t>
            </a:r>
            <a:br>
              <a:rPr lang="ru-RU" sz="3200" dirty="0">
                <a:latin typeface="Times New Roman" panose="02020603050405020304" pitchFamily="18" charset="0"/>
                <a:cs typeface="Times New Roman" pitchFamily="18" charset="0"/>
              </a:rPr>
            </a:br>
            <a:r>
              <a:rPr lang="ru-RU" sz="3200" dirty="0">
                <a:latin typeface="Times New Roman" panose="02020603050405020304" pitchFamily="18" charset="0"/>
                <a:cs typeface="Times New Roman" pitchFamily="18" charset="0"/>
              </a:rPr>
              <a:t>  </a:t>
            </a:r>
            <a:br>
              <a:rPr lang="ru-RU" sz="3200" dirty="0">
                <a:latin typeface="Times New Roman" panose="02020603050405020304" pitchFamily="18" charset="0"/>
                <a:cs typeface="Times New Roman" pitchFamily="18" charset="0"/>
              </a:rPr>
            </a:br>
            <a:br>
              <a:rPr lang="ru-RU" sz="3200" i="1" dirty="0">
                <a:latin typeface="Times New Roman" panose="02020603050405020304" pitchFamily="18" charset="0"/>
                <a:cs typeface="Times New Roman" pitchFamily="18" charset="0"/>
              </a:rPr>
            </a:br>
            <a:r>
              <a:rPr lang="ru-RU" sz="3200" i="1" dirty="0">
                <a:latin typeface="Times New Roman" panose="02020603050405020304" pitchFamily="18" charset="0"/>
                <a:cs typeface="Times New Roman" pitchFamily="18" charset="0"/>
              </a:rPr>
              <a:t>Когда я приехал в Москву, мне стало грустно.</a:t>
            </a:r>
            <a:br>
              <a:rPr lang="ru-RU" sz="3200" i="1" dirty="0">
                <a:latin typeface="Times New Roman" panose="02020603050405020304" pitchFamily="18" charset="0"/>
                <a:cs typeface="Times New Roman" pitchFamily="18" charset="0"/>
              </a:rPr>
            </a:br>
            <a:br>
              <a:rPr lang="ru-RU" sz="3200" i="1" dirty="0">
                <a:latin typeface="Times New Roman" panose="02020603050405020304" pitchFamily="18" charset="0"/>
                <a:cs typeface="Times New Roman" pitchFamily="18" charset="0"/>
              </a:rPr>
            </a:br>
            <a:r>
              <a:rPr lang="ru-RU" sz="3200" i="1" dirty="0">
                <a:latin typeface="Times New Roman" panose="02020603050405020304" pitchFamily="18" charset="0"/>
                <a:cs typeface="Times New Roman" pitchFamily="18" charset="0"/>
              </a:rPr>
              <a:t>Глядя на него, я захотел встать.- корректно</a:t>
            </a:r>
            <a:br>
              <a:rPr lang="ru-RU" sz="3200" i="1" dirty="0">
                <a:latin typeface="Times New Roman" panose="02020603050405020304" pitchFamily="18" charset="0"/>
                <a:cs typeface="Times New Roman" pitchFamily="18" charset="0"/>
              </a:rPr>
            </a:br>
            <a:r>
              <a:rPr lang="ru-RU" sz="3200" i="1" dirty="0">
                <a:latin typeface="Times New Roman" panose="02020603050405020304" pitchFamily="18" charset="0"/>
                <a:cs typeface="Times New Roman" pitchFamily="18" charset="0"/>
              </a:rPr>
              <a:t>Глядя на него, мне захотелось встать. - допустимо</a:t>
            </a:r>
          </a:p>
        </p:txBody>
      </p:sp>
      <p:sp>
        <p:nvSpPr>
          <p:cNvPr id="4" name="Прямоугольник 3">
            <a:extLst>
              <a:ext uri="{FF2B5EF4-FFF2-40B4-BE49-F238E27FC236}">
                <a16:creationId xmlns:a16="http://schemas.microsoft.com/office/drawing/2014/main" id="{3000D3F2-3D9C-F344-8283-16DBAD0101CC}"/>
              </a:ext>
            </a:extLst>
          </p:cNvPr>
          <p:cNvSpPr/>
          <p:nvPr/>
        </p:nvSpPr>
        <p:spPr>
          <a:xfrm>
            <a:off x="10755086" y="-210640"/>
            <a:ext cx="1436914" cy="7441396"/>
          </a:xfrm>
          <a:prstGeom prst="rect">
            <a:avLst/>
          </a:prstGeom>
          <a:solidFill>
            <a:srgbClr val="E11E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a:extLst>
              <a:ext uri="{FF2B5EF4-FFF2-40B4-BE49-F238E27FC236}">
                <a16:creationId xmlns:a16="http://schemas.microsoft.com/office/drawing/2014/main" id="{CAD1BA5B-5071-A447-812A-C0A73B2F7723}"/>
              </a:ext>
            </a:extLst>
          </p:cNvPr>
          <p:cNvSpPr txBox="1"/>
          <p:nvPr/>
        </p:nvSpPr>
        <p:spPr>
          <a:xfrm>
            <a:off x="10892132" y="0"/>
            <a:ext cx="1292662" cy="5321508"/>
          </a:xfrm>
          <a:prstGeom prst="rect">
            <a:avLst/>
          </a:prstGeom>
          <a:noFill/>
        </p:spPr>
        <p:txBody>
          <a:bodyPr vert="vert270" wrap="square" rtlCol="0">
            <a:spAutoFit/>
          </a:bodyPr>
          <a:lstStyle/>
          <a:p>
            <a:pPr algn="ctr"/>
            <a:r>
              <a:rPr lang="ru-RU" sz="3600" b="1" spc="300" dirty="0">
                <a:solidFill>
                  <a:schemeClr val="bg1"/>
                </a:solidFill>
                <a:latin typeface="Times New Roman" panose="02020603050405020304" pitchFamily="18" charset="0"/>
                <a:cs typeface="Times New Roman" panose="02020603050405020304" pitchFamily="18" charset="0"/>
              </a:rPr>
              <a:t>ДЕЕПРИЧАСТНЫЙ</a:t>
            </a:r>
          </a:p>
          <a:p>
            <a:pPr algn="ctr"/>
            <a:r>
              <a:rPr lang="ru-RU" sz="3600" b="1" spc="300" dirty="0">
                <a:solidFill>
                  <a:schemeClr val="bg1"/>
                </a:solidFill>
                <a:latin typeface="Times New Roman" panose="02020603050405020304" pitchFamily="18" charset="0"/>
                <a:cs typeface="Times New Roman" panose="02020603050405020304" pitchFamily="18" charset="0"/>
              </a:rPr>
              <a:t>ОБОРОТ</a:t>
            </a:r>
          </a:p>
        </p:txBody>
      </p:sp>
      <p:pic>
        <p:nvPicPr>
          <p:cNvPr id="6" name="Рисунок 5">
            <a:extLst>
              <a:ext uri="{FF2B5EF4-FFF2-40B4-BE49-F238E27FC236}">
                <a16:creationId xmlns:a16="http://schemas.microsoft.com/office/drawing/2014/main" id="{C23E57B6-EAFB-7D42-87C7-BD89FA50072B}"/>
              </a:ext>
            </a:extLst>
          </p:cNvPr>
          <p:cNvPicPr>
            <a:picLocks noChangeAspect="1"/>
          </p:cNvPicPr>
          <p:nvPr/>
        </p:nvPicPr>
        <p:blipFill>
          <a:blip r:embed="rId2"/>
          <a:stretch>
            <a:fillRect/>
          </a:stretch>
        </p:blipFill>
        <p:spPr>
          <a:xfrm flipH="1">
            <a:off x="10261583" y="5280576"/>
            <a:ext cx="1668405" cy="1668405"/>
          </a:xfrm>
          <a:prstGeom prst="rect">
            <a:avLst/>
          </a:prstGeom>
        </p:spPr>
      </p:pic>
    </p:spTree>
    <p:extLst>
      <p:ext uri="{BB962C8B-B14F-4D97-AF65-F5344CB8AC3E}">
        <p14:creationId xmlns:p14="http://schemas.microsoft.com/office/powerpoint/2010/main" val="2597078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0094" y="0"/>
            <a:ext cx="8229600" cy="4306490"/>
          </a:xfrm>
        </p:spPr>
        <p:txBody>
          <a:bodyPr>
            <a:normAutofit/>
          </a:bodyPr>
          <a:lstStyle/>
          <a:p>
            <a:pPr algn="ctr"/>
            <a:r>
              <a:rPr lang="ru-RU" sz="3200" dirty="0">
                <a:latin typeface="Times New Roman" panose="02020603050405020304" pitchFamily="18" charset="0"/>
                <a:cs typeface="Times New Roman" pitchFamily="18" charset="0"/>
              </a:rPr>
              <a:t>Найдите </a:t>
            </a:r>
            <a:r>
              <a:rPr lang="ru-RU" sz="3200" b="1" dirty="0">
                <a:latin typeface="Times New Roman" panose="02020603050405020304" pitchFamily="18" charset="0"/>
                <a:cs typeface="Times New Roman" pitchFamily="18" charset="0"/>
              </a:rPr>
              <a:t>ошибку</a:t>
            </a:r>
            <a:r>
              <a:rPr lang="ru-RU" sz="3200" dirty="0">
                <a:latin typeface="Times New Roman" panose="02020603050405020304" pitchFamily="18" charset="0"/>
                <a:cs typeface="Times New Roman" pitchFamily="18" charset="0"/>
              </a:rPr>
              <a:t> и исправьте её</a:t>
            </a:r>
            <a:br>
              <a:rPr lang="ru-RU" sz="3200" dirty="0">
                <a:latin typeface="Times New Roman" panose="02020603050405020304" pitchFamily="18" charset="0"/>
                <a:cs typeface="Times New Roman" pitchFamily="18" charset="0"/>
              </a:rPr>
            </a:br>
            <a:br>
              <a:rPr lang="ru-RU" sz="3200" dirty="0">
                <a:latin typeface="Times New Roman" panose="02020603050405020304" pitchFamily="18" charset="0"/>
                <a:cs typeface="Times New Roman" pitchFamily="18" charset="0"/>
              </a:rPr>
            </a:br>
            <a:br>
              <a:rPr lang="ru-RU" sz="3200" dirty="0">
                <a:latin typeface="Times New Roman" panose="02020603050405020304" pitchFamily="18" charset="0"/>
                <a:cs typeface="Times New Roman" pitchFamily="18" charset="0"/>
              </a:rPr>
            </a:br>
            <a:r>
              <a:rPr lang="ru-RU" sz="3200" dirty="0">
                <a:latin typeface="Times New Roman" panose="02020603050405020304" pitchFamily="18" charset="0"/>
                <a:cs typeface="Times New Roman" pitchFamily="18" charset="0"/>
              </a:rPr>
              <a:t> Сдав экзамены, я был принят в вуз</a:t>
            </a:r>
            <a:br>
              <a:rPr lang="ru-RU" sz="3200" dirty="0">
                <a:latin typeface="Times New Roman" panose="02020603050405020304" pitchFamily="18" charset="0"/>
                <a:cs typeface="Times New Roman" pitchFamily="18" charset="0"/>
              </a:rPr>
            </a:br>
            <a:endParaRPr lang="ru-RU" sz="3200" dirty="0">
              <a:latin typeface="Times New Roman" panose="02020603050405020304" pitchFamily="18" charset="0"/>
              <a:cs typeface="Times New Roman" pitchFamily="18" charset="0"/>
            </a:endParaRPr>
          </a:p>
        </p:txBody>
      </p:sp>
      <p:sp>
        <p:nvSpPr>
          <p:cNvPr id="4" name="Прямоугольник 3">
            <a:extLst>
              <a:ext uri="{FF2B5EF4-FFF2-40B4-BE49-F238E27FC236}">
                <a16:creationId xmlns:a16="http://schemas.microsoft.com/office/drawing/2014/main" id="{27465B31-CCFD-914A-9256-BC2B7C2E00B9}"/>
              </a:ext>
            </a:extLst>
          </p:cNvPr>
          <p:cNvSpPr/>
          <p:nvPr/>
        </p:nvSpPr>
        <p:spPr>
          <a:xfrm>
            <a:off x="10755086" y="-165670"/>
            <a:ext cx="1436914" cy="7441396"/>
          </a:xfrm>
          <a:prstGeom prst="rect">
            <a:avLst/>
          </a:prstGeom>
          <a:solidFill>
            <a:srgbClr val="E11E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a:extLst>
              <a:ext uri="{FF2B5EF4-FFF2-40B4-BE49-F238E27FC236}">
                <a16:creationId xmlns:a16="http://schemas.microsoft.com/office/drawing/2014/main" id="{4BF939DE-4771-1946-BDA9-B7F3F943A6C9}"/>
              </a:ext>
            </a:extLst>
          </p:cNvPr>
          <p:cNvPicPr>
            <a:picLocks noChangeAspect="1"/>
          </p:cNvPicPr>
          <p:nvPr/>
        </p:nvPicPr>
        <p:blipFill>
          <a:blip r:embed="rId2"/>
          <a:stretch>
            <a:fillRect/>
          </a:stretch>
        </p:blipFill>
        <p:spPr>
          <a:xfrm rot="1189458">
            <a:off x="1287696" y="4340536"/>
            <a:ext cx="2921813" cy="2921813"/>
          </a:xfrm>
          <a:prstGeom prst="rect">
            <a:avLst/>
          </a:prstGeom>
        </p:spPr>
      </p:pic>
      <p:sp>
        <p:nvSpPr>
          <p:cNvPr id="6" name="Овальная выноска 5">
            <a:extLst>
              <a:ext uri="{FF2B5EF4-FFF2-40B4-BE49-F238E27FC236}">
                <a16:creationId xmlns:a16="http://schemas.microsoft.com/office/drawing/2014/main" id="{FAF0E4E2-49EF-1340-8E21-26C65FFA77DA}"/>
              </a:ext>
            </a:extLst>
          </p:cNvPr>
          <p:cNvSpPr/>
          <p:nvPr/>
        </p:nvSpPr>
        <p:spPr>
          <a:xfrm rot="19363442">
            <a:off x="-819063" y="3708857"/>
            <a:ext cx="2542032" cy="2052609"/>
          </a:xfrm>
          <a:prstGeom prst="wedgeEllipseCallout">
            <a:avLst>
              <a:gd name="adj1" fmla="val 313"/>
              <a:gd name="adj2" fmla="val 63398"/>
            </a:avLst>
          </a:prstGeom>
          <a:solidFill>
            <a:srgbClr val="FBEBD7"/>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7" name="TextBox 6">
            <a:extLst>
              <a:ext uri="{FF2B5EF4-FFF2-40B4-BE49-F238E27FC236}">
                <a16:creationId xmlns:a16="http://schemas.microsoft.com/office/drawing/2014/main" id="{004D1BBD-7664-D546-AC9F-80B1A22F1065}"/>
              </a:ext>
            </a:extLst>
          </p:cNvPr>
          <p:cNvSpPr txBox="1"/>
          <p:nvPr/>
        </p:nvSpPr>
        <p:spPr>
          <a:xfrm rot="20269803">
            <a:off x="-67551" y="3967556"/>
            <a:ext cx="1702689" cy="1384995"/>
          </a:xfrm>
          <a:prstGeom prst="rect">
            <a:avLst/>
          </a:prstGeom>
          <a:noFill/>
        </p:spPr>
        <p:txBody>
          <a:bodyPr wrap="square" rtlCol="0">
            <a:spAutoFit/>
          </a:bodyPr>
          <a:lstStyle/>
          <a:p>
            <a:pPr algn="ctr"/>
            <a:r>
              <a:rPr lang="ru-RU" sz="2800" b="1" dirty="0">
                <a:latin typeface="Times New Roman" panose="02020603050405020304" pitchFamily="18" charset="0"/>
                <a:ea typeface="AppleGothic" pitchFamily="2" charset="-127"/>
                <a:cs typeface="Times New Roman" panose="02020603050405020304" pitchFamily="18" charset="0"/>
              </a:rPr>
              <a:t>Какое правило?</a:t>
            </a:r>
          </a:p>
        </p:txBody>
      </p:sp>
    </p:spTree>
    <p:extLst>
      <p:ext uri="{BB962C8B-B14F-4D97-AF65-F5344CB8AC3E}">
        <p14:creationId xmlns:p14="http://schemas.microsoft.com/office/powerpoint/2010/main" val="15108936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9148" y="374753"/>
            <a:ext cx="9723912" cy="5740025"/>
          </a:xfrm>
        </p:spPr>
        <p:txBody>
          <a:bodyPr>
            <a:normAutofit/>
          </a:bodyPr>
          <a:lstStyle/>
          <a:p>
            <a:pPr algn="ctr"/>
            <a:r>
              <a:rPr lang="ru-RU" sz="3200" b="1" dirty="0">
                <a:latin typeface="Times New Roman" panose="02020603050405020304" pitchFamily="18" charset="0"/>
                <a:cs typeface="Times New Roman" panose="02020603050405020304" pitchFamily="18" charset="0"/>
              </a:rPr>
              <a:t>Деепричастный оборот не употребляется, если сказуемое выражено кратким страдательным причастием.</a:t>
            </a:r>
            <a:br>
              <a:rPr lang="ru-RU" sz="3200" dirty="0">
                <a:latin typeface="Times New Roman" panose="02020603050405020304" pitchFamily="18" charset="0"/>
                <a:cs typeface="Times New Roman" pitchFamily="18" charset="0"/>
              </a:rPr>
            </a:br>
            <a:r>
              <a:rPr lang="ru-RU" sz="3200" dirty="0">
                <a:latin typeface="Times New Roman" panose="02020603050405020304" pitchFamily="18" charset="0"/>
                <a:cs typeface="Times New Roman" pitchFamily="18" charset="0"/>
              </a:rPr>
              <a:t>  </a:t>
            </a:r>
            <a:br>
              <a:rPr lang="ru-RU" sz="3200" dirty="0">
                <a:latin typeface="Times New Roman" panose="02020603050405020304" pitchFamily="18" charset="0"/>
                <a:cs typeface="Times New Roman" pitchFamily="18" charset="0"/>
              </a:rPr>
            </a:br>
            <a:br>
              <a:rPr lang="ru-RU" sz="3200" i="1" dirty="0">
                <a:latin typeface="Times New Roman" panose="02020603050405020304" pitchFamily="18" charset="0"/>
                <a:cs typeface="Times New Roman" pitchFamily="18" charset="0"/>
              </a:rPr>
            </a:br>
            <a:r>
              <a:rPr lang="ru-RU" sz="3200" i="1" dirty="0">
                <a:latin typeface="Times New Roman" panose="02020603050405020304" pitchFamily="18" charset="0"/>
                <a:cs typeface="Times New Roman" pitchFamily="18" charset="0"/>
              </a:rPr>
              <a:t>  Когда я сдал экзамены, меня приняли в вуз.</a:t>
            </a:r>
          </a:p>
        </p:txBody>
      </p:sp>
      <p:sp>
        <p:nvSpPr>
          <p:cNvPr id="4" name="Прямоугольник 3">
            <a:extLst>
              <a:ext uri="{FF2B5EF4-FFF2-40B4-BE49-F238E27FC236}">
                <a16:creationId xmlns:a16="http://schemas.microsoft.com/office/drawing/2014/main" id="{3000D3F2-3D9C-F344-8283-16DBAD0101CC}"/>
              </a:ext>
            </a:extLst>
          </p:cNvPr>
          <p:cNvSpPr/>
          <p:nvPr/>
        </p:nvSpPr>
        <p:spPr>
          <a:xfrm>
            <a:off x="10755086" y="-210640"/>
            <a:ext cx="1436914" cy="7441396"/>
          </a:xfrm>
          <a:prstGeom prst="rect">
            <a:avLst/>
          </a:prstGeom>
          <a:solidFill>
            <a:srgbClr val="E11E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a:extLst>
              <a:ext uri="{FF2B5EF4-FFF2-40B4-BE49-F238E27FC236}">
                <a16:creationId xmlns:a16="http://schemas.microsoft.com/office/drawing/2014/main" id="{CAD1BA5B-5071-A447-812A-C0A73B2F7723}"/>
              </a:ext>
            </a:extLst>
          </p:cNvPr>
          <p:cNvSpPr txBox="1"/>
          <p:nvPr/>
        </p:nvSpPr>
        <p:spPr>
          <a:xfrm>
            <a:off x="10892132" y="0"/>
            <a:ext cx="1292662" cy="5321508"/>
          </a:xfrm>
          <a:prstGeom prst="rect">
            <a:avLst/>
          </a:prstGeom>
          <a:noFill/>
        </p:spPr>
        <p:txBody>
          <a:bodyPr vert="vert270" wrap="square" rtlCol="0">
            <a:spAutoFit/>
          </a:bodyPr>
          <a:lstStyle/>
          <a:p>
            <a:pPr algn="ctr"/>
            <a:r>
              <a:rPr lang="ru-RU" sz="3600" b="1" spc="300" dirty="0">
                <a:solidFill>
                  <a:schemeClr val="bg1"/>
                </a:solidFill>
                <a:latin typeface="Times New Roman" panose="02020603050405020304" pitchFamily="18" charset="0"/>
                <a:cs typeface="Times New Roman" panose="02020603050405020304" pitchFamily="18" charset="0"/>
              </a:rPr>
              <a:t>ДЕЕПРИЧАСТНЫЙ</a:t>
            </a:r>
          </a:p>
          <a:p>
            <a:pPr algn="ctr"/>
            <a:r>
              <a:rPr lang="ru-RU" sz="3600" b="1" spc="300" dirty="0">
                <a:solidFill>
                  <a:schemeClr val="bg1"/>
                </a:solidFill>
                <a:latin typeface="Times New Roman" panose="02020603050405020304" pitchFamily="18" charset="0"/>
                <a:cs typeface="Times New Roman" panose="02020603050405020304" pitchFamily="18" charset="0"/>
              </a:rPr>
              <a:t>ОБОРОТ</a:t>
            </a:r>
          </a:p>
        </p:txBody>
      </p:sp>
      <p:pic>
        <p:nvPicPr>
          <p:cNvPr id="6" name="Рисунок 5">
            <a:extLst>
              <a:ext uri="{FF2B5EF4-FFF2-40B4-BE49-F238E27FC236}">
                <a16:creationId xmlns:a16="http://schemas.microsoft.com/office/drawing/2014/main" id="{C23E57B6-EAFB-7D42-87C7-BD89FA50072B}"/>
              </a:ext>
            </a:extLst>
          </p:cNvPr>
          <p:cNvPicPr>
            <a:picLocks noChangeAspect="1"/>
          </p:cNvPicPr>
          <p:nvPr/>
        </p:nvPicPr>
        <p:blipFill>
          <a:blip r:embed="rId2"/>
          <a:stretch>
            <a:fillRect/>
          </a:stretch>
        </p:blipFill>
        <p:spPr>
          <a:xfrm flipH="1">
            <a:off x="10261583" y="5280576"/>
            <a:ext cx="1668405" cy="1668405"/>
          </a:xfrm>
          <a:prstGeom prst="rect">
            <a:avLst/>
          </a:prstGeom>
        </p:spPr>
      </p:pic>
    </p:spTree>
    <p:extLst>
      <p:ext uri="{BB962C8B-B14F-4D97-AF65-F5344CB8AC3E}">
        <p14:creationId xmlns:p14="http://schemas.microsoft.com/office/powerpoint/2010/main" val="376214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0094" y="0"/>
            <a:ext cx="8229600" cy="4306490"/>
          </a:xfrm>
        </p:spPr>
        <p:txBody>
          <a:bodyPr>
            <a:normAutofit/>
          </a:bodyPr>
          <a:lstStyle/>
          <a:p>
            <a:pPr algn="ctr"/>
            <a:r>
              <a:rPr lang="ru-RU" sz="3200" dirty="0">
                <a:latin typeface="Times New Roman" pitchFamily="18" charset="0"/>
                <a:cs typeface="Times New Roman" pitchFamily="18" charset="0"/>
              </a:rPr>
              <a:t>Найдите </a:t>
            </a:r>
            <a:r>
              <a:rPr lang="ru-RU" sz="3200" b="1" dirty="0">
                <a:latin typeface="Times New Roman" pitchFamily="18" charset="0"/>
                <a:cs typeface="Times New Roman" pitchFamily="18" charset="0"/>
              </a:rPr>
              <a:t>ошибку</a:t>
            </a:r>
            <a:r>
              <a:rPr lang="ru-RU" sz="3200" dirty="0">
                <a:latin typeface="Times New Roman" pitchFamily="18" charset="0"/>
                <a:cs typeface="Times New Roman" pitchFamily="18" charset="0"/>
              </a:rPr>
              <a:t> и исправьте её</a:t>
            </a:r>
            <a:br>
              <a:rPr lang="ru-RU" sz="3200" dirty="0">
                <a:latin typeface="Times New Roman" pitchFamily="18" charset="0"/>
                <a:cs typeface="Times New Roman" pitchFamily="18" charset="0"/>
              </a:rPr>
            </a:br>
            <a:br>
              <a:rPr lang="ru-RU" sz="3200" dirty="0">
                <a:latin typeface="Times New Roman" pitchFamily="18" charset="0"/>
                <a:cs typeface="Times New Roman" pitchFamily="18" charset="0"/>
              </a:rPr>
            </a:br>
            <a:br>
              <a:rPr lang="ru-RU" sz="3200" dirty="0">
                <a:latin typeface="Times New Roman" pitchFamily="18" charset="0"/>
                <a:cs typeface="Times New Roman" pitchFamily="18" charset="0"/>
              </a:rPr>
            </a:br>
            <a:r>
              <a:rPr lang="ru-RU" sz="3200" dirty="0">
                <a:latin typeface="Times New Roman" pitchFamily="18" charset="0"/>
                <a:cs typeface="Times New Roman" pitchFamily="18" charset="0"/>
              </a:rPr>
              <a:t> В журнале «Современнике» напечатана статья о новом романе.</a:t>
            </a:r>
            <a:br>
              <a:rPr lang="ru-RU" sz="3200" dirty="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
        <p:nvSpPr>
          <p:cNvPr id="4" name="Прямоугольник 3">
            <a:extLst>
              <a:ext uri="{FF2B5EF4-FFF2-40B4-BE49-F238E27FC236}">
                <a16:creationId xmlns:a16="http://schemas.microsoft.com/office/drawing/2014/main" id="{27465B31-CCFD-914A-9256-BC2B7C2E00B9}"/>
              </a:ext>
            </a:extLst>
          </p:cNvPr>
          <p:cNvSpPr/>
          <p:nvPr/>
        </p:nvSpPr>
        <p:spPr>
          <a:xfrm>
            <a:off x="10755086" y="-165670"/>
            <a:ext cx="1436914" cy="7441396"/>
          </a:xfrm>
          <a:prstGeom prst="rect">
            <a:avLst/>
          </a:prstGeom>
          <a:solidFill>
            <a:srgbClr val="E11E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a:extLst>
              <a:ext uri="{FF2B5EF4-FFF2-40B4-BE49-F238E27FC236}">
                <a16:creationId xmlns:a16="http://schemas.microsoft.com/office/drawing/2014/main" id="{2D0816CE-B5F3-7D49-8FBE-4BE0F24E7E6B}"/>
              </a:ext>
            </a:extLst>
          </p:cNvPr>
          <p:cNvPicPr>
            <a:picLocks noChangeAspect="1"/>
          </p:cNvPicPr>
          <p:nvPr/>
        </p:nvPicPr>
        <p:blipFill>
          <a:blip r:embed="rId2"/>
          <a:stretch>
            <a:fillRect/>
          </a:stretch>
        </p:blipFill>
        <p:spPr>
          <a:xfrm rot="1189458">
            <a:off x="1287696" y="4340536"/>
            <a:ext cx="2921813" cy="2921813"/>
          </a:xfrm>
          <a:prstGeom prst="rect">
            <a:avLst/>
          </a:prstGeom>
        </p:spPr>
      </p:pic>
      <p:sp>
        <p:nvSpPr>
          <p:cNvPr id="6" name="Овальная выноска 5">
            <a:extLst>
              <a:ext uri="{FF2B5EF4-FFF2-40B4-BE49-F238E27FC236}">
                <a16:creationId xmlns:a16="http://schemas.microsoft.com/office/drawing/2014/main" id="{83D57392-5594-1C4D-A8EE-7FF5E7EF0A0E}"/>
              </a:ext>
            </a:extLst>
          </p:cNvPr>
          <p:cNvSpPr/>
          <p:nvPr/>
        </p:nvSpPr>
        <p:spPr>
          <a:xfrm rot="19363442">
            <a:off x="-819063" y="3708857"/>
            <a:ext cx="2542032" cy="2052609"/>
          </a:xfrm>
          <a:prstGeom prst="wedgeEllipseCallout">
            <a:avLst>
              <a:gd name="adj1" fmla="val 313"/>
              <a:gd name="adj2" fmla="val 63398"/>
            </a:avLst>
          </a:prstGeom>
          <a:solidFill>
            <a:srgbClr val="FBEBD7"/>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7" name="TextBox 6">
            <a:extLst>
              <a:ext uri="{FF2B5EF4-FFF2-40B4-BE49-F238E27FC236}">
                <a16:creationId xmlns:a16="http://schemas.microsoft.com/office/drawing/2014/main" id="{5B4945ED-A0D2-7D40-8FD0-8DB296BC9FAE}"/>
              </a:ext>
            </a:extLst>
          </p:cNvPr>
          <p:cNvSpPr txBox="1"/>
          <p:nvPr/>
        </p:nvSpPr>
        <p:spPr>
          <a:xfrm rot="20269803">
            <a:off x="-67551" y="3967556"/>
            <a:ext cx="1702689" cy="1384995"/>
          </a:xfrm>
          <a:prstGeom prst="rect">
            <a:avLst/>
          </a:prstGeom>
          <a:noFill/>
        </p:spPr>
        <p:txBody>
          <a:bodyPr wrap="square" rtlCol="0">
            <a:spAutoFit/>
          </a:bodyPr>
          <a:lstStyle/>
          <a:p>
            <a:pPr algn="ctr"/>
            <a:r>
              <a:rPr lang="ru-RU" sz="2800" b="1" dirty="0">
                <a:latin typeface="Times New Roman" panose="02020603050405020304" pitchFamily="18" charset="0"/>
                <a:ea typeface="AppleGothic" pitchFamily="2" charset="-127"/>
                <a:cs typeface="Times New Roman" panose="02020603050405020304" pitchFamily="18" charset="0"/>
              </a:rPr>
              <a:t>Какое правило?</a:t>
            </a:r>
          </a:p>
        </p:txBody>
      </p:sp>
    </p:spTree>
    <p:extLst>
      <p:ext uri="{BB962C8B-B14F-4D97-AF65-F5344CB8AC3E}">
        <p14:creationId xmlns:p14="http://schemas.microsoft.com/office/powerpoint/2010/main" val="22434907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8193" y="278662"/>
            <a:ext cx="8640960" cy="5544616"/>
          </a:xfrm>
        </p:spPr>
        <p:txBody>
          <a:bodyPr>
            <a:noAutofit/>
          </a:bodyPr>
          <a:lstStyle/>
          <a:p>
            <a:pPr algn="ctr"/>
            <a:r>
              <a:rPr lang="ru-RU" sz="2800" b="1" dirty="0">
                <a:latin typeface="Times New Roman" pitchFamily="18" charset="0"/>
                <a:cs typeface="Times New Roman" pitchFamily="18" charset="0"/>
              </a:rPr>
              <a:t>Название, заключенное  в кавычки и данное вместе с родовым словом («повесть»,  «роман», «поэма», «рассказ», «телепередача», «картина», «книга» и т. д.), является несогласованным приложением и должно стоять в Им.п.</a:t>
            </a:r>
            <a:br>
              <a:rPr lang="ru-RU" sz="2800" dirty="0">
                <a:latin typeface="Times New Roman" pitchFamily="18" charset="0"/>
                <a:cs typeface="Times New Roman" pitchFamily="18" charset="0"/>
              </a:rPr>
            </a:br>
            <a:r>
              <a:rPr lang="ru-RU" sz="2800" dirty="0">
                <a:latin typeface="Times New Roman" pitchFamily="18" charset="0"/>
                <a:cs typeface="Times New Roman" pitchFamily="18" charset="0"/>
              </a:rPr>
              <a:t>   </a:t>
            </a:r>
            <a:br>
              <a:rPr lang="ru-RU" sz="2800" dirty="0">
                <a:latin typeface="Times New Roman" pitchFamily="18" charset="0"/>
                <a:cs typeface="Times New Roman" pitchFamily="18" charset="0"/>
              </a:rPr>
            </a:br>
            <a:br>
              <a:rPr lang="ru-RU" sz="2800" dirty="0">
                <a:latin typeface="Times New Roman" pitchFamily="18" charset="0"/>
                <a:cs typeface="Times New Roman" pitchFamily="18" charset="0"/>
              </a:rPr>
            </a:br>
            <a:r>
              <a:rPr lang="ru-RU" sz="2800" dirty="0">
                <a:latin typeface="Times New Roman" pitchFamily="18" charset="0"/>
                <a:cs typeface="Times New Roman" pitchFamily="18" charset="0"/>
              </a:rPr>
              <a:t>   </a:t>
            </a:r>
            <a:r>
              <a:rPr lang="ru-RU" sz="2800" i="1" dirty="0">
                <a:latin typeface="Times New Roman" pitchFamily="18" charset="0"/>
                <a:cs typeface="Times New Roman" pitchFamily="18" charset="0"/>
              </a:rPr>
              <a:t>В журнале «Современник» напечатана статья о новом романе.</a:t>
            </a:r>
            <a:br>
              <a:rPr lang="ru-RU" sz="2800" i="1" dirty="0">
                <a:latin typeface="Times New Roman" pitchFamily="18" charset="0"/>
                <a:cs typeface="Times New Roman" pitchFamily="18" charset="0"/>
              </a:rPr>
            </a:br>
            <a:br>
              <a:rPr lang="ru-RU" sz="2800" i="1" dirty="0">
                <a:latin typeface="Times New Roman" pitchFamily="18" charset="0"/>
                <a:cs typeface="Times New Roman" pitchFamily="18" charset="0"/>
              </a:rPr>
            </a:br>
            <a:r>
              <a:rPr lang="ru-RU" sz="2800" i="1" dirty="0">
                <a:latin typeface="Times New Roman" pitchFamily="18" charset="0"/>
                <a:cs typeface="Times New Roman" pitchFamily="18" charset="0"/>
              </a:rPr>
              <a:t>    В «Современнике» напечатана статья о новом романе.</a:t>
            </a:r>
          </a:p>
        </p:txBody>
      </p:sp>
      <p:sp>
        <p:nvSpPr>
          <p:cNvPr id="4" name="Прямоугольник 3">
            <a:extLst>
              <a:ext uri="{FF2B5EF4-FFF2-40B4-BE49-F238E27FC236}">
                <a16:creationId xmlns:a16="http://schemas.microsoft.com/office/drawing/2014/main" id="{0C3444C2-CD4A-6142-82AA-4BC30E5F0268}"/>
              </a:ext>
            </a:extLst>
          </p:cNvPr>
          <p:cNvSpPr/>
          <p:nvPr/>
        </p:nvSpPr>
        <p:spPr>
          <a:xfrm>
            <a:off x="10755086" y="-210640"/>
            <a:ext cx="1436914" cy="7441396"/>
          </a:xfrm>
          <a:prstGeom prst="rect">
            <a:avLst/>
          </a:prstGeom>
          <a:solidFill>
            <a:srgbClr val="E11E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a:extLst>
              <a:ext uri="{FF2B5EF4-FFF2-40B4-BE49-F238E27FC236}">
                <a16:creationId xmlns:a16="http://schemas.microsoft.com/office/drawing/2014/main" id="{D2B3BFBD-7F02-4042-BB22-C41ED493BD74}"/>
              </a:ext>
            </a:extLst>
          </p:cNvPr>
          <p:cNvSpPr txBox="1"/>
          <p:nvPr/>
        </p:nvSpPr>
        <p:spPr>
          <a:xfrm>
            <a:off x="10827212" y="-180660"/>
            <a:ext cx="1292662" cy="5808288"/>
          </a:xfrm>
          <a:prstGeom prst="rect">
            <a:avLst/>
          </a:prstGeom>
          <a:noFill/>
        </p:spPr>
        <p:txBody>
          <a:bodyPr vert="vert270" wrap="square" rtlCol="0">
            <a:spAutoFit/>
          </a:bodyPr>
          <a:lstStyle/>
          <a:p>
            <a:pPr algn="ctr"/>
            <a:r>
              <a:rPr lang="ru-RU" sz="3600" b="1" spc="300" dirty="0">
                <a:solidFill>
                  <a:schemeClr val="bg1"/>
                </a:solidFill>
                <a:latin typeface="Times New Roman" panose="02020603050405020304" pitchFamily="18" charset="0"/>
                <a:cs typeface="Times New Roman" panose="02020603050405020304" pitchFamily="18" charset="0"/>
              </a:rPr>
              <a:t>НЕСОГЛАСОВАННОЕ</a:t>
            </a:r>
          </a:p>
          <a:p>
            <a:pPr algn="ctr"/>
            <a:r>
              <a:rPr lang="ru-RU" sz="3600" b="1" spc="300" dirty="0">
                <a:solidFill>
                  <a:schemeClr val="bg1"/>
                </a:solidFill>
                <a:latin typeface="Times New Roman" panose="02020603050405020304" pitchFamily="18" charset="0"/>
                <a:cs typeface="Times New Roman" panose="02020603050405020304" pitchFamily="18" charset="0"/>
              </a:rPr>
              <a:t>ПРИЛОЖЕНИЕ</a:t>
            </a:r>
          </a:p>
        </p:txBody>
      </p:sp>
      <p:pic>
        <p:nvPicPr>
          <p:cNvPr id="6" name="Рисунок 5">
            <a:extLst>
              <a:ext uri="{FF2B5EF4-FFF2-40B4-BE49-F238E27FC236}">
                <a16:creationId xmlns:a16="http://schemas.microsoft.com/office/drawing/2014/main" id="{55708DA5-ED9F-9943-8D52-744B4B3BC10C}"/>
              </a:ext>
            </a:extLst>
          </p:cNvPr>
          <p:cNvPicPr>
            <a:picLocks noChangeAspect="1"/>
          </p:cNvPicPr>
          <p:nvPr/>
        </p:nvPicPr>
        <p:blipFill>
          <a:blip r:embed="rId3"/>
          <a:stretch>
            <a:fillRect/>
          </a:stretch>
        </p:blipFill>
        <p:spPr>
          <a:xfrm flipH="1">
            <a:off x="9852422" y="5442905"/>
            <a:ext cx="1535677" cy="1535677"/>
          </a:xfrm>
          <a:prstGeom prst="rect">
            <a:avLst/>
          </a:prstGeom>
        </p:spPr>
      </p:pic>
    </p:spTree>
    <p:extLst>
      <p:ext uri="{BB962C8B-B14F-4D97-AF65-F5344CB8AC3E}">
        <p14:creationId xmlns:p14="http://schemas.microsoft.com/office/powerpoint/2010/main" val="7540247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0094" y="0"/>
            <a:ext cx="8393552" cy="5321508"/>
          </a:xfrm>
        </p:spPr>
        <p:txBody>
          <a:bodyPr>
            <a:normAutofit/>
          </a:bodyPr>
          <a:lstStyle/>
          <a:p>
            <a:pPr algn="ctr"/>
            <a:r>
              <a:rPr lang="ru-RU" sz="3200" dirty="0">
                <a:latin typeface="Times New Roman" panose="02020603050405020304" pitchFamily="18" charset="0"/>
                <a:cs typeface="Times New Roman" pitchFamily="18" charset="0"/>
              </a:rPr>
              <a:t>Найдите </a:t>
            </a:r>
            <a:r>
              <a:rPr lang="ru-RU" sz="3200" b="1" dirty="0">
                <a:latin typeface="Times New Roman" panose="02020603050405020304" pitchFamily="18" charset="0"/>
                <a:cs typeface="Times New Roman" pitchFamily="18" charset="0"/>
              </a:rPr>
              <a:t>ошибку</a:t>
            </a:r>
            <a:r>
              <a:rPr lang="ru-RU" sz="3200" dirty="0">
                <a:latin typeface="Times New Roman" panose="02020603050405020304" pitchFamily="18" charset="0"/>
                <a:cs typeface="Times New Roman" pitchFamily="18" charset="0"/>
              </a:rPr>
              <a:t> и исправьте её</a:t>
            </a:r>
            <a:br>
              <a:rPr lang="ru-RU" sz="3200" dirty="0">
                <a:latin typeface="Times New Roman" panose="02020603050405020304" pitchFamily="18" charset="0"/>
                <a:cs typeface="Times New Roman" pitchFamily="18" charset="0"/>
              </a:rPr>
            </a:br>
            <a:br>
              <a:rPr lang="ru-RU" sz="3200" dirty="0">
                <a:latin typeface="Times New Roman" panose="02020603050405020304" pitchFamily="18" charset="0"/>
                <a:cs typeface="Times New Roman" pitchFamily="18" charset="0"/>
              </a:rPr>
            </a:br>
            <a:br>
              <a:rPr lang="ru-RU" sz="3200" dirty="0">
                <a:latin typeface="Times New Roman" panose="02020603050405020304" pitchFamily="18" charset="0"/>
                <a:cs typeface="Times New Roman" pitchFamily="18" charset="0"/>
              </a:rPr>
            </a:br>
            <a:r>
              <a:rPr lang="ru-RU" sz="3200" dirty="0">
                <a:latin typeface="Times New Roman" panose="02020603050405020304" pitchFamily="18" charset="0"/>
                <a:cs typeface="Times New Roman" pitchFamily="18" charset="0"/>
              </a:rPr>
              <a:t> Благодаря нового тоннеля движение на дороге стало более спокойным.</a:t>
            </a:r>
            <a:br>
              <a:rPr lang="ru-RU" sz="3200" dirty="0">
                <a:latin typeface="Times New Roman" panose="02020603050405020304" pitchFamily="18" charset="0"/>
                <a:cs typeface="Times New Roman" pitchFamily="18" charset="0"/>
              </a:rPr>
            </a:br>
            <a:endParaRPr lang="ru-RU" sz="3200" dirty="0">
              <a:latin typeface="Times New Roman" panose="02020603050405020304" pitchFamily="18" charset="0"/>
              <a:cs typeface="Times New Roman" pitchFamily="18" charset="0"/>
            </a:endParaRPr>
          </a:p>
        </p:txBody>
      </p:sp>
      <p:sp>
        <p:nvSpPr>
          <p:cNvPr id="4" name="Прямоугольник 3">
            <a:extLst>
              <a:ext uri="{FF2B5EF4-FFF2-40B4-BE49-F238E27FC236}">
                <a16:creationId xmlns:a16="http://schemas.microsoft.com/office/drawing/2014/main" id="{27465B31-CCFD-914A-9256-BC2B7C2E00B9}"/>
              </a:ext>
            </a:extLst>
          </p:cNvPr>
          <p:cNvSpPr/>
          <p:nvPr/>
        </p:nvSpPr>
        <p:spPr>
          <a:xfrm>
            <a:off x="10755086" y="-165670"/>
            <a:ext cx="1436914" cy="7441396"/>
          </a:xfrm>
          <a:prstGeom prst="rect">
            <a:avLst/>
          </a:prstGeom>
          <a:solidFill>
            <a:srgbClr val="E11E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a:extLst>
              <a:ext uri="{FF2B5EF4-FFF2-40B4-BE49-F238E27FC236}">
                <a16:creationId xmlns:a16="http://schemas.microsoft.com/office/drawing/2014/main" id="{74DAF79E-DF5F-3949-95E5-EC9052746D28}"/>
              </a:ext>
            </a:extLst>
          </p:cNvPr>
          <p:cNvPicPr>
            <a:picLocks noChangeAspect="1"/>
          </p:cNvPicPr>
          <p:nvPr/>
        </p:nvPicPr>
        <p:blipFill>
          <a:blip r:embed="rId2"/>
          <a:stretch>
            <a:fillRect/>
          </a:stretch>
        </p:blipFill>
        <p:spPr>
          <a:xfrm rot="1189458">
            <a:off x="1287696" y="4340536"/>
            <a:ext cx="2921813" cy="2921813"/>
          </a:xfrm>
          <a:prstGeom prst="rect">
            <a:avLst/>
          </a:prstGeom>
        </p:spPr>
      </p:pic>
      <p:sp>
        <p:nvSpPr>
          <p:cNvPr id="6" name="Овальная выноска 5">
            <a:extLst>
              <a:ext uri="{FF2B5EF4-FFF2-40B4-BE49-F238E27FC236}">
                <a16:creationId xmlns:a16="http://schemas.microsoft.com/office/drawing/2014/main" id="{CC74C2F4-42C4-7B4E-A047-38A83FC8C050}"/>
              </a:ext>
            </a:extLst>
          </p:cNvPr>
          <p:cNvSpPr/>
          <p:nvPr/>
        </p:nvSpPr>
        <p:spPr>
          <a:xfrm rot="19363442">
            <a:off x="-819063" y="3708857"/>
            <a:ext cx="2542032" cy="2052609"/>
          </a:xfrm>
          <a:prstGeom prst="wedgeEllipseCallout">
            <a:avLst>
              <a:gd name="adj1" fmla="val 313"/>
              <a:gd name="adj2" fmla="val 63398"/>
            </a:avLst>
          </a:prstGeom>
          <a:solidFill>
            <a:srgbClr val="FBEBD7"/>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7" name="TextBox 6">
            <a:extLst>
              <a:ext uri="{FF2B5EF4-FFF2-40B4-BE49-F238E27FC236}">
                <a16:creationId xmlns:a16="http://schemas.microsoft.com/office/drawing/2014/main" id="{0E03B1C1-63A0-324B-8CDE-651CAB194562}"/>
              </a:ext>
            </a:extLst>
          </p:cNvPr>
          <p:cNvSpPr txBox="1"/>
          <p:nvPr/>
        </p:nvSpPr>
        <p:spPr>
          <a:xfrm rot="20269803">
            <a:off x="-67551" y="3967556"/>
            <a:ext cx="1702689" cy="1384995"/>
          </a:xfrm>
          <a:prstGeom prst="rect">
            <a:avLst/>
          </a:prstGeom>
          <a:noFill/>
        </p:spPr>
        <p:txBody>
          <a:bodyPr wrap="square" rtlCol="0">
            <a:spAutoFit/>
          </a:bodyPr>
          <a:lstStyle/>
          <a:p>
            <a:pPr algn="ctr"/>
            <a:r>
              <a:rPr lang="ru-RU" sz="2800" b="1" dirty="0">
                <a:latin typeface="Times New Roman" panose="02020603050405020304" pitchFamily="18" charset="0"/>
                <a:ea typeface="AppleGothic" pitchFamily="2" charset="-127"/>
                <a:cs typeface="Times New Roman" panose="02020603050405020304" pitchFamily="18" charset="0"/>
              </a:rPr>
              <a:t>Какое правило?</a:t>
            </a:r>
          </a:p>
        </p:txBody>
      </p:sp>
    </p:spTree>
    <p:extLst>
      <p:ext uri="{BB962C8B-B14F-4D97-AF65-F5344CB8AC3E}">
        <p14:creationId xmlns:p14="http://schemas.microsoft.com/office/powerpoint/2010/main" val="599758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840" y="0"/>
            <a:ext cx="8784976" cy="4522514"/>
          </a:xfrm>
        </p:spPr>
        <p:txBody>
          <a:bodyPr>
            <a:normAutofit/>
          </a:bodyPr>
          <a:lstStyle/>
          <a:p>
            <a:pPr algn="ctr"/>
            <a:r>
              <a:rPr lang="ru-RU" sz="4000" dirty="0">
                <a:latin typeface="Times New Roman" panose="02020603050405020304" pitchFamily="18" charset="0"/>
                <a:cs typeface="Times New Roman" panose="02020603050405020304" pitchFamily="18" charset="0"/>
              </a:rPr>
              <a:t>    Найдите </a:t>
            </a:r>
            <a:r>
              <a:rPr lang="ru-RU" sz="4000" b="1" dirty="0">
                <a:latin typeface="Times New Roman" panose="02020603050405020304" pitchFamily="18" charset="0"/>
                <a:cs typeface="Times New Roman" panose="02020603050405020304" pitchFamily="18" charset="0"/>
              </a:rPr>
              <a:t>ошибку</a:t>
            </a:r>
            <a:r>
              <a:rPr lang="ru-RU" sz="4000" dirty="0">
                <a:latin typeface="Times New Roman" panose="02020603050405020304" pitchFamily="18" charset="0"/>
                <a:cs typeface="Times New Roman" panose="02020603050405020304" pitchFamily="18" charset="0"/>
              </a:rPr>
              <a:t> и исправьте её</a:t>
            </a:r>
            <a:br>
              <a:rPr lang="ru-RU" sz="4000" dirty="0">
                <a:latin typeface="Times New Roman" panose="02020603050405020304" pitchFamily="18" charset="0"/>
                <a:cs typeface="Times New Roman" panose="02020603050405020304" pitchFamily="18" charset="0"/>
              </a:rPr>
            </a:br>
            <a:br>
              <a:rPr lang="ru-RU" sz="4000" dirty="0">
                <a:latin typeface="Times New Roman" panose="02020603050405020304" pitchFamily="18" charset="0"/>
                <a:cs typeface="Times New Roman" panose="02020603050405020304" pitchFamily="18" charset="0"/>
              </a:rPr>
            </a:br>
            <a:r>
              <a:rPr lang="ru-RU" sz="4000" dirty="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Русские поэты 19 века, знавшие народную символику и которые собирали ее по крупицам, заслужили благодарность потомков-читателей.</a:t>
            </a:r>
          </a:p>
        </p:txBody>
      </p:sp>
      <p:sp>
        <p:nvSpPr>
          <p:cNvPr id="3" name="Прямоугольник 2">
            <a:extLst>
              <a:ext uri="{FF2B5EF4-FFF2-40B4-BE49-F238E27FC236}">
                <a16:creationId xmlns:a16="http://schemas.microsoft.com/office/drawing/2014/main" id="{2645943F-4783-2442-B883-A8C882DC46F4}"/>
              </a:ext>
            </a:extLst>
          </p:cNvPr>
          <p:cNvSpPr/>
          <p:nvPr/>
        </p:nvSpPr>
        <p:spPr>
          <a:xfrm>
            <a:off x="11174680" y="-213755"/>
            <a:ext cx="1436914" cy="7441396"/>
          </a:xfrm>
          <a:prstGeom prst="rect">
            <a:avLst/>
          </a:prstGeom>
          <a:solidFill>
            <a:srgbClr val="E11E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pic>
        <p:nvPicPr>
          <p:cNvPr id="5" name="Рисунок 4">
            <a:extLst>
              <a:ext uri="{FF2B5EF4-FFF2-40B4-BE49-F238E27FC236}">
                <a16:creationId xmlns:a16="http://schemas.microsoft.com/office/drawing/2014/main" id="{2D5F09F7-E1E2-AF4A-8658-455447778529}"/>
              </a:ext>
            </a:extLst>
          </p:cNvPr>
          <p:cNvPicPr>
            <a:picLocks noChangeAspect="1"/>
          </p:cNvPicPr>
          <p:nvPr/>
        </p:nvPicPr>
        <p:blipFill>
          <a:blip r:embed="rId2"/>
          <a:stretch>
            <a:fillRect/>
          </a:stretch>
        </p:blipFill>
        <p:spPr>
          <a:xfrm rot="1189458">
            <a:off x="1287696" y="4340536"/>
            <a:ext cx="2921813" cy="2921813"/>
          </a:xfrm>
          <a:prstGeom prst="rect">
            <a:avLst/>
          </a:prstGeom>
        </p:spPr>
      </p:pic>
      <p:sp>
        <p:nvSpPr>
          <p:cNvPr id="7" name="Овальная выноска 6">
            <a:extLst>
              <a:ext uri="{FF2B5EF4-FFF2-40B4-BE49-F238E27FC236}">
                <a16:creationId xmlns:a16="http://schemas.microsoft.com/office/drawing/2014/main" id="{73021FBD-7B03-7940-9BEE-53E2306781D2}"/>
              </a:ext>
            </a:extLst>
          </p:cNvPr>
          <p:cNvSpPr/>
          <p:nvPr/>
        </p:nvSpPr>
        <p:spPr>
          <a:xfrm rot="19363442">
            <a:off x="-819063" y="3708857"/>
            <a:ext cx="2542032" cy="2052609"/>
          </a:xfrm>
          <a:prstGeom prst="wedgeEllipseCallout">
            <a:avLst>
              <a:gd name="adj1" fmla="val 313"/>
              <a:gd name="adj2" fmla="val 63398"/>
            </a:avLst>
          </a:prstGeom>
          <a:solidFill>
            <a:srgbClr val="FBEBD7"/>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8" name="TextBox 7">
            <a:extLst>
              <a:ext uri="{FF2B5EF4-FFF2-40B4-BE49-F238E27FC236}">
                <a16:creationId xmlns:a16="http://schemas.microsoft.com/office/drawing/2014/main" id="{E40F2355-D0DC-1B45-BA8E-FBF47585CF75}"/>
              </a:ext>
            </a:extLst>
          </p:cNvPr>
          <p:cNvSpPr txBox="1"/>
          <p:nvPr/>
        </p:nvSpPr>
        <p:spPr>
          <a:xfrm rot="20269803">
            <a:off x="-67551" y="3967556"/>
            <a:ext cx="1702689" cy="1384995"/>
          </a:xfrm>
          <a:prstGeom prst="rect">
            <a:avLst/>
          </a:prstGeom>
          <a:noFill/>
        </p:spPr>
        <p:txBody>
          <a:bodyPr wrap="square" rtlCol="0">
            <a:spAutoFit/>
          </a:bodyPr>
          <a:lstStyle/>
          <a:p>
            <a:pPr algn="ctr"/>
            <a:r>
              <a:rPr lang="ru-RU" sz="2800" b="1" dirty="0">
                <a:latin typeface="Times New Roman" panose="02020603050405020304" pitchFamily="18" charset="0"/>
                <a:ea typeface="AppleGothic" pitchFamily="2" charset="-127"/>
                <a:cs typeface="Times New Roman" panose="02020603050405020304" pitchFamily="18" charset="0"/>
              </a:rPr>
              <a:t>Какое правило?</a:t>
            </a:r>
          </a:p>
        </p:txBody>
      </p:sp>
    </p:spTree>
    <p:extLst>
      <p:ext uri="{BB962C8B-B14F-4D97-AF65-F5344CB8AC3E}">
        <p14:creationId xmlns:p14="http://schemas.microsoft.com/office/powerpoint/2010/main" val="25486158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2409" y="400789"/>
            <a:ext cx="9388473" cy="5962674"/>
          </a:xfrm>
        </p:spPr>
        <p:txBody>
          <a:bodyPr>
            <a:noAutofit/>
          </a:bodyPr>
          <a:lstStyle/>
          <a:p>
            <a:pPr algn="ctr"/>
            <a:r>
              <a:rPr lang="ru-RU" sz="3200" b="1" dirty="0">
                <a:latin typeface="Times New Roman" panose="02020603050405020304" pitchFamily="18" charset="0"/>
                <a:cs typeface="Times New Roman" panose="02020603050405020304" pitchFamily="18" charset="0"/>
              </a:rPr>
              <a:t>Предлоги СОГЛАСНО, ВОПРЕКИ, БЛАГОДАРЯ, СООБРАЗНО, НАПЕРЕРЕЗ, ПОДОБНО употребляются только с Д. п. (кому? чему?)</a:t>
            </a:r>
            <a:br>
              <a:rPr lang="ru-RU" sz="3200" b="1" dirty="0">
                <a:latin typeface="Times New Roman" panose="02020603050405020304" pitchFamily="18" charset="0"/>
                <a:cs typeface="Times New Roman" panose="02020603050405020304" pitchFamily="18" charset="0"/>
              </a:rPr>
            </a:br>
            <a:br>
              <a:rPr lang="ru-RU" sz="3200" b="1" dirty="0">
                <a:latin typeface="Times New Roman" panose="02020603050405020304" pitchFamily="18" charset="0"/>
                <a:cs typeface="Times New Roman" panose="02020603050405020304" pitchFamily="18" charset="0"/>
              </a:rPr>
            </a:br>
            <a:r>
              <a:rPr lang="ru-RU" sz="3200" b="1" dirty="0">
                <a:latin typeface="Times New Roman" panose="02020603050405020304" pitchFamily="18" charset="0"/>
                <a:cs typeface="Times New Roman" panose="02020603050405020304" pitchFamily="18" charset="0"/>
              </a:rPr>
              <a:t>В МЕРУ, В СИЛУ, В ТЕЧЕНИЕ, В ПРОДОЛЖЕНИЕ, В ЗАКЛЮЧЕНИЕ, ПО ПРИЧИНЕ, ПО ЗАВЕРШЕНИИ, НАПОДОБИЕ, ПОСРЕДСТВОМ + </a:t>
            </a:r>
            <a:r>
              <a:rPr lang="ru-RU" sz="3200" b="1" dirty="0" err="1">
                <a:latin typeface="Times New Roman" panose="02020603050405020304" pitchFamily="18" charset="0"/>
                <a:cs typeface="Times New Roman" panose="02020603050405020304" pitchFamily="18" charset="0"/>
              </a:rPr>
              <a:t>Р.п</a:t>
            </a:r>
            <a:r>
              <a:rPr lang="ru-RU" sz="3200" b="1" dirty="0">
                <a:latin typeface="Times New Roman" panose="02020603050405020304" pitchFamily="18" charset="0"/>
                <a:cs typeface="Times New Roman" panose="02020603050405020304" pitchFamily="18" charset="0"/>
              </a:rPr>
              <a:t>. (кого? чего?)</a:t>
            </a:r>
            <a:br>
              <a:rPr lang="ru-RU" sz="3200" b="1" dirty="0">
                <a:latin typeface="Times New Roman" panose="02020603050405020304" pitchFamily="18" charset="0"/>
                <a:cs typeface="Times New Roman" panose="02020603050405020304" pitchFamily="18" charset="0"/>
              </a:rPr>
            </a:br>
            <a:br>
              <a:rPr lang="ru-RU" sz="3200" b="1" dirty="0">
                <a:latin typeface="Times New Roman" panose="02020603050405020304" pitchFamily="18" charset="0"/>
                <a:cs typeface="Times New Roman" panose="02020603050405020304" pitchFamily="18" charset="0"/>
              </a:rPr>
            </a:br>
            <a:r>
              <a:rPr lang="ru-RU" sz="3200" b="1" dirty="0">
                <a:latin typeface="Times New Roman" panose="02020603050405020304" pitchFamily="18" charset="0"/>
                <a:cs typeface="Times New Roman" panose="02020603050405020304" pitchFamily="18" charset="0"/>
              </a:rPr>
              <a:t>Если требуются разные предлоги с разными существительными, они должны быть использованы. Пропуск предлогов в таких случаях недопустим.</a:t>
            </a:r>
          </a:p>
        </p:txBody>
      </p:sp>
      <p:sp>
        <p:nvSpPr>
          <p:cNvPr id="4" name="Прямоугольник 3">
            <a:extLst>
              <a:ext uri="{FF2B5EF4-FFF2-40B4-BE49-F238E27FC236}">
                <a16:creationId xmlns:a16="http://schemas.microsoft.com/office/drawing/2014/main" id="{AE7154C8-DA12-5248-84CC-75BCBB68C0D5}"/>
              </a:ext>
            </a:extLst>
          </p:cNvPr>
          <p:cNvSpPr/>
          <p:nvPr/>
        </p:nvSpPr>
        <p:spPr>
          <a:xfrm>
            <a:off x="10755086" y="-210640"/>
            <a:ext cx="1436914" cy="7441396"/>
          </a:xfrm>
          <a:prstGeom prst="rect">
            <a:avLst/>
          </a:prstGeom>
          <a:solidFill>
            <a:srgbClr val="E11E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a:extLst>
              <a:ext uri="{FF2B5EF4-FFF2-40B4-BE49-F238E27FC236}">
                <a16:creationId xmlns:a16="http://schemas.microsoft.com/office/drawing/2014/main" id="{636F15F7-98AA-854E-836C-344EAAE201F7}"/>
              </a:ext>
            </a:extLst>
          </p:cNvPr>
          <p:cNvSpPr txBox="1"/>
          <p:nvPr/>
        </p:nvSpPr>
        <p:spPr>
          <a:xfrm>
            <a:off x="10714672" y="-196428"/>
            <a:ext cx="1477328" cy="5808288"/>
          </a:xfrm>
          <a:prstGeom prst="rect">
            <a:avLst/>
          </a:prstGeom>
          <a:noFill/>
        </p:spPr>
        <p:txBody>
          <a:bodyPr vert="vert270" wrap="square" rtlCol="0">
            <a:spAutoFit/>
          </a:bodyPr>
          <a:lstStyle/>
          <a:p>
            <a:pPr algn="ctr"/>
            <a:r>
              <a:rPr lang="ru-RU" sz="2800" b="1" spc="300" dirty="0">
                <a:solidFill>
                  <a:schemeClr val="bg1"/>
                </a:solidFill>
                <a:latin typeface="Times New Roman" panose="02020603050405020304" pitchFamily="18" charset="0"/>
                <a:cs typeface="Times New Roman" panose="02020603050405020304" pitchFamily="18" charset="0"/>
              </a:rPr>
              <a:t>ПАДЕЖНАЯ ФОРМА СУЩЕСТВИТЕЛЬНОГО С ПРЕДЛОГОМ</a:t>
            </a:r>
          </a:p>
        </p:txBody>
      </p:sp>
      <p:pic>
        <p:nvPicPr>
          <p:cNvPr id="6" name="Рисунок 5">
            <a:extLst>
              <a:ext uri="{FF2B5EF4-FFF2-40B4-BE49-F238E27FC236}">
                <a16:creationId xmlns:a16="http://schemas.microsoft.com/office/drawing/2014/main" id="{56E7DF41-E34A-B741-8387-9C65F201D970}"/>
              </a:ext>
            </a:extLst>
          </p:cNvPr>
          <p:cNvPicPr>
            <a:picLocks noChangeAspect="1"/>
          </p:cNvPicPr>
          <p:nvPr/>
        </p:nvPicPr>
        <p:blipFill>
          <a:blip r:embed="rId2"/>
          <a:stretch>
            <a:fillRect/>
          </a:stretch>
        </p:blipFill>
        <p:spPr>
          <a:xfrm flipH="1">
            <a:off x="9920883" y="5379358"/>
            <a:ext cx="1668405" cy="1668405"/>
          </a:xfrm>
          <a:prstGeom prst="rect">
            <a:avLst/>
          </a:prstGeom>
        </p:spPr>
      </p:pic>
    </p:spTree>
    <p:extLst>
      <p:ext uri="{BB962C8B-B14F-4D97-AF65-F5344CB8AC3E}">
        <p14:creationId xmlns:p14="http://schemas.microsoft.com/office/powerpoint/2010/main" val="39303360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5163" y="524656"/>
            <a:ext cx="8229600" cy="4306490"/>
          </a:xfrm>
        </p:spPr>
        <p:txBody>
          <a:bodyPr>
            <a:normAutofit/>
          </a:bodyPr>
          <a:lstStyle/>
          <a:p>
            <a:pPr algn="ctr"/>
            <a:r>
              <a:rPr lang="ru-RU" sz="3200" dirty="0">
                <a:latin typeface="Times New Roman" panose="02020603050405020304" pitchFamily="18" charset="0"/>
                <a:cs typeface="Times New Roman" pitchFamily="18" charset="0"/>
              </a:rPr>
              <a:t>Найдите </a:t>
            </a:r>
            <a:r>
              <a:rPr lang="ru-RU" sz="3200" b="1" dirty="0">
                <a:latin typeface="Times New Roman" panose="02020603050405020304" pitchFamily="18" charset="0"/>
                <a:cs typeface="Times New Roman" pitchFamily="18" charset="0"/>
              </a:rPr>
              <a:t>ошибку</a:t>
            </a:r>
            <a:r>
              <a:rPr lang="ru-RU" sz="3200" dirty="0">
                <a:latin typeface="Times New Roman" panose="02020603050405020304" pitchFamily="18" charset="0"/>
                <a:cs typeface="Times New Roman" pitchFamily="18" charset="0"/>
              </a:rPr>
              <a:t> и исправьте её</a:t>
            </a:r>
            <a:br>
              <a:rPr lang="ru-RU" sz="3200" dirty="0">
                <a:latin typeface="Times New Roman" panose="02020603050405020304" pitchFamily="18" charset="0"/>
                <a:cs typeface="Times New Roman" pitchFamily="18" charset="0"/>
              </a:rPr>
            </a:br>
            <a:br>
              <a:rPr lang="ru-RU" sz="3200" dirty="0">
                <a:latin typeface="Times New Roman" panose="02020603050405020304" pitchFamily="18" charset="0"/>
                <a:cs typeface="Times New Roman" pitchFamily="18" charset="0"/>
              </a:rPr>
            </a:br>
            <a:br>
              <a:rPr lang="ru-RU" sz="3200" dirty="0">
                <a:latin typeface="Times New Roman" panose="02020603050405020304" pitchFamily="18" charset="0"/>
                <a:cs typeface="Times New Roman" pitchFamily="18" charset="0"/>
              </a:rPr>
            </a:br>
            <a:r>
              <a:rPr lang="ru-RU" sz="3200" dirty="0">
                <a:latin typeface="Times New Roman" panose="02020603050405020304" pitchFamily="18" charset="0"/>
                <a:cs typeface="Times New Roman" pitchFamily="18" charset="0"/>
              </a:rPr>
              <a:t> По приезду в город мы остановились в маленькой уютной гостинице.</a:t>
            </a:r>
            <a:br>
              <a:rPr lang="ru-RU" sz="3200" dirty="0">
                <a:latin typeface="Times New Roman" panose="02020603050405020304" pitchFamily="18" charset="0"/>
                <a:cs typeface="Times New Roman" pitchFamily="18" charset="0"/>
              </a:rPr>
            </a:br>
            <a:br>
              <a:rPr lang="ru-RU" sz="3200" dirty="0">
                <a:latin typeface="Times New Roman" panose="02020603050405020304" pitchFamily="18" charset="0"/>
                <a:cs typeface="Times New Roman" pitchFamily="18" charset="0"/>
              </a:rPr>
            </a:br>
            <a:endParaRPr lang="ru-RU" sz="3200" dirty="0">
              <a:latin typeface="Times New Roman" panose="02020603050405020304" pitchFamily="18" charset="0"/>
              <a:cs typeface="Times New Roman" pitchFamily="18" charset="0"/>
            </a:endParaRPr>
          </a:p>
        </p:txBody>
      </p:sp>
      <p:sp>
        <p:nvSpPr>
          <p:cNvPr id="4" name="Прямоугольник 3">
            <a:extLst>
              <a:ext uri="{FF2B5EF4-FFF2-40B4-BE49-F238E27FC236}">
                <a16:creationId xmlns:a16="http://schemas.microsoft.com/office/drawing/2014/main" id="{27465B31-CCFD-914A-9256-BC2B7C2E00B9}"/>
              </a:ext>
            </a:extLst>
          </p:cNvPr>
          <p:cNvSpPr/>
          <p:nvPr/>
        </p:nvSpPr>
        <p:spPr>
          <a:xfrm>
            <a:off x="10755086" y="-165670"/>
            <a:ext cx="1436914" cy="7441396"/>
          </a:xfrm>
          <a:prstGeom prst="rect">
            <a:avLst/>
          </a:prstGeom>
          <a:solidFill>
            <a:srgbClr val="E11E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a:extLst>
              <a:ext uri="{FF2B5EF4-FFF2-40B4-BE49-F238E27FC236}">
                <a16:creationId xmlns:a16="http://schemas.microsoft.com/office/drawing/2014/main" id="{694D80B7-935F-2441-9D63-62D4AC551AE7}"/>
              </a:ext>
            </a:extLst>
          </p:cNvPr>
          <p:cNvPicPr>
            <a:picLocks noChangeAspect="1"/>
          </p:cNvPicPr>
          <p:nvPr/>
        </p:nvPicPr>
        <p:blipFill>
          <a:blip r:embed="rId2"/>
          <a:stretch>
            <a:fillRect/>
          </a:stretch>
        </p:blipFill>
        <p:spPr>
          <a:xfrm rot="1189458">
            <a:off x="1287696" y="4340536"/>
            <a:ext cx="2921813" cy="2921813"/>
          </a:xfrm>
          <a:prstGeom prst="rect">
            <a:avLst/>
          </a:prstGeom>
        </p:spPr>
      </p:pic>
      <p:sp>
        <p:nvSpPr>
          <p:cNvPr id="6" name="Овальная выноска 5">
            <a:extLst>
              <a:ext uri="{FF2B5EF4-FFF2-40B4-BE49-F238E27FC236}">
                <a16:creationId xmlns:a16="http://schemas.microsoft.com/office/drawing/2014/main" id="{BB229E93-3743-164B-88A0-7F31A72F0946}"/>
              </a:ext>
            </a:extLst>
          </p:cNvPr>
          <p:cNvSpPr/>
          <p:nvPr/>
        </p:nvSpPr>
        <p:spPr>
          <a:xfrm rot="19363442">
            <a:off x="-819063" y="3708857"/>
            <a:ext cx="2542032" cy="2052609"/>
          </a:xfrm>
          <a:prstGeom prst="wedgeEllipseCallout">
            <a:avLst>
              <a:gd name="adj1" fmla="val 313"/>
              <a:gd name="adj2" fmla="val 63398"/>
            </a:avLst>
          </a:prstGeom>
          <a:solidFill>
            <a:srgbClr val="FBEBD7"/>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7" name="TextBox 6">
            <a:extLst>
              <a:ext uri="{FF2B5EF4-FFF2-40B4-BE49-F238E27FC236}">
                <a16:creationId xmlns:a16="http://schemas.microsoft.com/office/drawing/2014/main" id="{2860DAF9-1C93-424F-8207-F2E76FC79233}"/>
              </a:ext>
            </a:extLst>
          </p:cNvPr>
          <p:cNvSpPr txBox="1"/>
          <p:nvPr/>
        </p:nvSpPr>
        <p:spPr>
          <a:xfrm rot="20269803">
            <a:off x="-67551" y="3967556"/>
            <a:ext cx="1702689" cy="1384995"/>
          </a:xfrm>
          <a:prstGeom prst="rect">
            <a:avLst/>
          </a:prstGeom>
          <a:noFill/>
        </p:spPr>
        <p:txBody>
          <a:bodyPr wrap="square" rtlCol="0">
            <a:spAutoFit/>
          </a:bodyPr>
          <a:lstStyle/>
          <a:p>
            <a:pPr algn="ctr"/>
            <a:r>
              <a:rPr lang="ru-RU" sz="2800" b="1" dirty="0">
                <a:latin typeface="Times New Roman" panose="02020603050405020304" pitchFamily="18" charset="0"/>
                <a:ea typeface="AppleGothic" pitchFamily="2" charset="-127"/>
                <a:cs typeface="Times New Roman" panose="02020603050405020304" pitchFamily="18" charset="0"/>
              </a:rPr>
              <a:t>Какое правило?</a:t>
            </a:r>
          </a:p>
        </p:txBody>
      </p:sp>
    </p:spTree>
    <p:extLst>
      <p:ext uri="{BB962C8B-B14F-4D97-AF65-F5344CB8AC3E}">
        <p14:creationId xmlns:p14="http://schemas.microsoft.com/office/powerpoint/2010/main" val="22223868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8210" y="431528"/>
            <a:ext cx="8750563" cy="6014241"/>
          </a:xfrm>
        </p:spPr>
        <p:txBody>
          <a:bodyPr>
            <a:normAutofit/>
          </a:bodyPr>
          <a:lstStyle/>
          <a:p>
            <a:pPr algn="ctr"/>
            <a:r>
              <a:rPr lang="ru-RU" sz="3200" b="1" dirty="0">
                <a:latin typeface="Times New Roman" pitchFamily="18" charset="0"/>
                <a:cs typeface="Times New Roman" pitchFamily="18" charset="0"/>
              </a:rPr>
              <a:t>После предлога ПО в значении «после  чего-либо» имя существительное употребляется в форме  ПРЕДЛОЖНОГО  падежа.</a:t>
            </a:r>
            <a:br>
              <a:rPr lang="ru-RU" sz="3200" dirty="0">
                <a:latin typeface="Times New Roman" pitchFamily="18" charset="0"/>
                <a:cs typeface="Times New Roman" pitchFamily="18" charset="0"/>
              </a:rPr>
            </a:br>
            <a:br>
              <a:rPr lang="ru-RU" sz="3200" dirty="0">
                <a:latin typeface="Times New Roman" pitchFamily="18" charset="0"/>
                <a:cs typeface="Times New Roman" pitchFamily="18" charset="0"/>
              </a:rPr>
            </a:br>
            <a:r>
              <a:rPr lang="ru-RU" sz="3200" dirty="0">
                <a:latin typeface="Times New Roman" pitchFamily="18" charset="0"/>
                <a:cs typeface="Times New Roman" pitchFamily="18" charset="0"/>
              </a:rPr>
              <a:t>По прибытии в город;</a:t>
            </a:r>
            <a:br>
              <a:rPr lang="ru-RU" sz="3200" dirty="0">
                <a:latin typeface="Times New Roman" pitchFamily="18" charset="0"/>
                <a:cs typeface="Times New Roman" pitchFamily="18" charset="0"/>
              </a:rPr>
            </a:br>
            <a:r>
              <a:rPr lang="ru-RU" sz="3200" dirty="0">
                <a:latin typeface="Times New Roman" pitchFamily="18" charset="0"/>
                <a:cs typeface="Times New Roman" pitchFamily="18" charset="0"/>
              </a:rPr>
              <a:t>по возвращении из командировки;</a:t>
            </a:r>
            <a:br>
              <a:rPr lang="ru-RU" sz="3200" dirty="0">
                <a:latin typeface="Times New Roman" pitchFamily="18" charset="0"/>
                <a:cs typeface="Times New Roman" pitchFamily="18" charset="0"/>
              </a:rPr>
            </a:br>
            <a:r>
              <a:rPr lang="ru-RU" sz="3200" dirty="0">
                <a:latin typeface="Times New Roman" pitchFamily="18" charset="0"/>
                <a:cs typeface="Times New Roman" pitchFamily="18" charset="0"/>
              </a:rPr>
              <a:t>по истечении срока;</a:t>
            </a:r>
            <a:br>
              <a:rPr lang="ru-RU" sz="3200" dirty="0">
                <a:latin typeface="Times New Roman" pitchFamily="18" charset="0"/>
                <a:cs typeface="Times New Roman" pitchFamily="18" charset="0"/>
              </a:rPr>
            </a:br>
            <a:r>
              <a:rPr lang="ru-RU" sz="3200" dirty="0">
                <a:latin typeface="Times New Roman" pitchFamily="18" charset="0"/>
                <a:cs typeface="Times New Roman" pitchFamily="18" charset="0"/>
              </a:rPr>
              <a:t>по окончании института;</a:t>
            </a:r>
            <a:br>
              <a:rPr lang="ru-RU" sz="3200" dirty="0">
                <a:latin typeface="Times New Roman" pitchFamily="18" charset="0"/>
                <a:cs typeface="Times New Roman" pitchFamily="18" charset="0"/>
              </a:rPr>
            </a:br>
            <a:r>
              <a:rPr lang="ru-RU" sz="3200" dirty="0">
                <a:latin typeface="Times New Roman" pitchFamily="18" charset="0"/>
                <a:cs typeface="Times New Roman" pitchFamily="18" charset="0"/>
              </a:rPr>
              <a:t>по завершении работы;</a:t>
            </a:r>
            <a:br>
              <a:rPr lang="ru-RU" sz="3200" dirty="0">
                <a:latin typeface="Times New Roman" pitchFamily="18" charset="0"/>
                <a:cs typeface="Times New Roman" pitchFamily="18" charset="0"/>
              </a:rPr>
            </a:br>
            <a:r>
              <a:rPr lang="ru-RU" sz="3200" dirty="0">
                <a:latin typeface="Times New Roman" pitchFamily="18" charset="0"/>
                <a:cs typeface="Times New Roman" pitchFamily="18" charset="0"/>
              </a:rPr>
              <a:t>по приезде домой;</a:t>
            </a:r>
            <a:br>
              <a:rPr lang="ru-RU" sz="3200" dirty="0">
                <a:latin typeface="Times New Roman" pitchFamily="18" charset="0"/>
                <a:cs typeface="Times New Roman" pitchFamily="18" charset="0"/>
              </a:rPr>
            </a:br>
            <a:r>
              <a:rPr lang="ru-RU" sz="3200" dirty="0">
                <a:latin typeface="Times New Roman" pitchFamily="18" charset="0"/>
                <a:cs typeface="Times New Roman" pitchFamily="18" charset="0"/>
              </a:rPr>
              <a:t>по прилёте в Москву;</a:t>
            </a:r>
            <a:br>
              <a:rPr lang="ru-RU" sz="3200" dirty="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
        <p:nvSpPr>
          <p:cNvPr id="4" name="Прямоугольник 3">
            <a:extLst>
              <a:ext uri="{FF2B5EF4-FFF2-40B4-BE49-F238E27FC236}">
                <a16:creationId xmlns:a16="http://schemas.microsoft.com/office/drawing/2014/main" id="{791F06C3-36E4-1F49-B8AA-622EAA36A571}"/>
              </a:ext>
            </a:extLst>
          </p:cNvPr>
          <p:cNvSpPr/>
          <p:nvPr/>
        </p:nvSpPr>
        <p:spPr>
          <a:xfrm>
            <a:off x="10755086" y="-210640"/>
            <a:ext cx="1436914" cy="7441396"/>
          </a:xfrm>
          <a:prstGeom prst="rect">
            <a:avLst/>
          </a:prstGeom>
          <a:solidFill>
            <a:srgbClr val="E11E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a:extLst>
              <a:ext uri="{FF2B5EF4-FFF2-40B4-BE49-F238E27FC236}">
                <a16:creationId xmlns:a16="http://schemas.microsoft.com/office/drawing/2014/main" id="{2DF474A3-4E13-8A4A-9277-2BB9B2FB1FC4}"/>
              </a:ext>
            </a:extLst>
          </p:cNvPr>
          <p:cNvSpPr txBox="1"/>
          <p:nvPr/>
        </p:nvSpPr>
        <p:spPr>
          <a:xfrm>
            <a:off x="10714672" y="-196428"/>
            <a:ext cx="1477328" cy="5808288"/>
          </a:xfrm>
          <a:prstGeom prst="rect">
            <a:avLst/>
          </a:prstGeom>
          <a:noFill/>
        </p:spPr>
        <p:txBody>
          <a:bodyPr vert="vert270" wrap="square" rtlCol="0">
            <a:spAutoFit/>
          </a:bodyPr>
          <a:lstStyle/>
          <a:p>
            <a:pPr algn="ctr"/>
            <a:r>
              <a:rPr lang="ru-RU" sz="2800" b="1" spc="300" dirty="0">
                <a:solidFill>
                  <a:schemeClr val="bg1"/>
                </a:solidFill>
                <a:latin typeface="Times New Roman" panose="02020603050405020304" pitchFamily="18" charset="0"/>
                <a:cs typeface="Times New Roman" panose="02020603050405020304" pitchFamily="18" charset="0"/>
              </a:rPr>
              <a:t>ПАДЕЖНАЯ ФОРМА СУЩЕСТВИТЕЛЬНОГО С ПРЕДЛОГОМ</a:t>
            </a:r>
          </a:p>
        </p:txBody>
      </p:sp>
      <p:pic>
        <p:nvPicPr>
          <p:cNvPr id="6" name="Рисунок 5">
            <a:extLst>
              <a:ext uri="{FF2B5EF4-FFF2-40B4-BE49-F238E27FC236}">
                <a16:creationId xmlns:a16="http://schemas.microsoft.com/office/drawing/2014/main" id="{772F6C65-6ABB-BA4B-90A6-5AAEF6BEAD5C}"/>
              </a:ext>
            </a:extLst>
          </p:cNvPr>
          <p:cNvPicPr>
            <a:picLocks noChangeAspect="1"/>
          </p:cNvPicPr>
          <p:nvPr/>
        </p:nvPicPr>
        <p:blipFill>
          <a:blip r:embed="rId2"/>
          <a:stretch>
            <a:fillRect/>
          </a:stretch>
        </p:blipFill>
        <p:spPr>
          <a:xfrm flipH="1">
            <a:off x="9920883" y="5379358"/>
            <a:ext cx="1668405" cy="1668405"/>
          </a:xfrm>
          <a:prstGeom prst="rect">
            <a:avLst/>
          </a:prstGeom>
        </p:spPr>
      </p:pic>
    </p:spTree>
    <p:extLst>
      <p:ext uri="{BB962C8B-B14F-4D97-AF65-F5344CB8AC3E}">
        <p14:creationId xmlns:p14="http://schemas.microsoft.com/office/powerpoint/2010/main" val="1438201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5163" y="524656"/>
            <a:ext cx="8229600" cy="4306490"/>
          </a:xfrm>
        </p:spPr>
        <p:txBody>
          <a:bodyPr>
            <a:normAutofit/>
          </a:bodyPr>
          <a:lstStyle/>
          <a:p>
            <a:pPr algn="ctr"/>
            <a:r>
              <a:rPr lang="ru-RU" sz="3200" dirty="0">
                <a:latin typeface="Times New Roman" panose="02020603050405020304" pitchFamily="18" charset="0"/>
                <a:cs typeface="Times New Roman" pitchFamily="18" charset="0"/>
              </a:rPr>
              <a:t>Найдите </a:t>
            </a:r>
            <a:r>
              <a:rPr lang="ru-RU" sz="3200" b="1" dirty="0">
                <a:latin typeface="Times New Roman" panose="02020603050405020304" pitchFamily="18" charset="0"/>
                <a:cs typeface="Times New Roman" pitchFamily="18" charset="0"/>
              </a:rPr>
              <a:t>ошибку</a:t>
            </a:r>
            <a:r>
              <a:rPr lang="ru-RU" sz="3200" dirty="0">
                <a:latin typeface="Times New Roman" panose="02020603050405020304" pitchFamily="18" charset="0"/>
                <a:cs typeface="Times New Roman" pitchFamily="18" charset="0"/>
              </a:rPr>
              <a:t> и исправьте её</a:t>
            </a:r>
            <a:br>
              <a:rPr lang="ru-RU" sz="3200" dirty="0">
                <a:latin typeface="Times New Roman" panose="02020603050405020304" pitchFamily="18" charset="0"/>
                <a:cs typeface="Times New Roman" pitchFamily="18" charset="0"/>
              </a:rPr>
            </a:br>
            <a:br>
              <a:rPr lang="ru-RU" sz="3200" dirty="0">
                <a:latin typeface="Times New Roman" panose="02020603050405020304" pitchFamily="18" charset="0"/>
                <a:cs typeface="Times New Roman" pitchFamily="18" charset="0"/>
              </a:rPr>
            </a:br>
            <a:br>
              <a:rPr lang="ru-RU" sz="3200" dirty="0">
                <a:latin typeface="Times New Roman" panose="02020603050405020304" pitchFamily="18" charset="0"/>
                <a:cs typeface="Times New Roman" pitchFamily="18" charset="0"/>
              </a:rPr>
            </a:br>
            <a:r>
              <a:rPr lang="ru-RU" sz="3200" dirty="0">
                <a:latin typeface="Times New Roman" panose="02020603050405020304" pitchFamily="18" charset="0"/>
                <a:cs typeface="Times New Roman" pitchFamily="18" charset="0"/>
              </a:rPr>
              <a:t> Друг поинтересовался у меня, когда ты </a:t>
            </a:r>
            <a:r>
              <a:rPr lang="ru-RU" sz="3200" dirty="0" err="1">
                <a:latin typeface="Times New Roman" pitchFamily="18" charset="0"/>
                <a:cs typeface="Times New Roman" pitchFamily="18" charset="0"/>
              </a:rPr>
              <a:t>придещь</a:t>
            </a:r>
            <a:r>
              <a:rPr lang="ru-RU" sz="3200" dirty="0">
                <a:latin typeface="Times New Roman" pitchFamily="18" charset="0"/>
                <a:cs typeface="Times New Roman" pitchFamily="18" charset="0"/>
              </a:rPr>
              <a:t> в школу.</a:t>
            </a:r>
            <a:br>
              <a:rPr lang="ru-RU" dirty="0">
                <a:latin typeface="Times New Roman" pitchFamily="18" charset="0"/>
                <a:cs typeface="Times New Roman" pitchFamily="18" charset="0"/>
              </a:rPr>
            </a:br>
            <a:br>
              <a:rPr lang="ru-RU" dirty="0"/>
            </a:br>
            <a:br>
              <a:rPr lang="ru-RU" dirty="0"/>
            </a:br>
            <a:endParaRPr lang="ru-RU" sz="3200" dirty="0">
              <a:latin typeface="Times New Roman" panose="02020603050405020304" pitchFamily="18" charset="0"/>
              <a:cs typeface="Times New Roman" pitchFamily="18" charset="0"/>
            </a:endParaRPr>
          </a:p>
        </p:txBody>
      </p:sp>
      <p:sp>
        <p:nvSpPr>
          <p:cNvPr id="4" name="Прямоугольник 3">
            <a:extLst>
              <a:ext uri="{FF2B5EF4-FFF2-40B4-BE49-F238E27FC236}">
                <a16:creationId xmlns:a16="http://schemas.microsoft.com/office/drawing/2014/main" id="{27465B31-CCFD-914A-9256-BC2B7C2E00B9}"/>
              </a:ext>
            </a:extLst>
          </p:cNvPr>
          <p:cNvSpPr/>
          <p:nvPr/>
        </p:nvSpPr>
        <p:spPr>
          <a:xfrm>
            <a:off x="10755086" y="-165670"/>
            <a:ext cx="1436914" cy="7441396"/>
          </a:xfrm>
          <a:prstGeom prst="rect">
            <a:avLst/>
          </a:prstGeom>
          <a:solidFill>
            <a:srgbClr val="E11E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a:extLst>
              <a:ext uri="{FF2B5EF4-FFF2-40B4-BE49-F238E27FC236}">
                <a16:creationId xmlns:a16="http://schemas.microsoft.com/office/drawing/2014/main" id="{5FC60052-EF7D-554D-B1E5-14DE7115D5EE}"/>
              </a:ext>
            </a:extLst>
          </p:cNvPr>
          <p:cNvPicPr>
            <a:picLocks noChangeAspect="1"/>
          </p:cNvPicPr>
          <p:nvPr/>
        </p:nvPicPr>
        <p:blipFill>
          <a:blip r:embed="rId2"/>
          <a:stretch>
            <a:fillRect/>
          </a:stretch>
        </p:blipFill>
        <p:spPr>
          <a:xfrm rot="1189458">
            <a:off x="1287696" y="4340536"/>
            <a:ext cx="2921813" cy="2921813"/>
          </a:xfrm>
          <a:prstGeom prst="rect">
            <a:avLst/>
          </a:prstGeom>
        </p:spPr>
      </p:pic>
      <p:sp>
        <p:nvSpPr>
          <p:cNvPr id="6" name="Овальная выноска 5">
            <a:extLst>
              <a:ext uri="{FF2B5EF4-FFF2-40B4-BE49-F238E27FC236}">
                <a16:creationId xmlns:a16="http://schemas.microsoft.com/office/drawing/2014/main" id="{BBCDDCB1-AAF0-1F4B-962B-4C0FEBAB84BF}"/>
              </a:ext>
            </a:extLst>
          </p:cNvPr>
          <p:cNvSpPr/>
          <p:nvPr/>
        </p:nvSpPr>
        <p:spPr>
          <a:xfrm rot="19363442">
            <a:off x="-819063" y="3708857"/>
            <a:ext cx="2542032" cy="2052609"/>
          </a:xfrm>
          <a:prstGeom prst="wedgeEllipseCallout">
            <a:avLst>
              <a:gd name="adj1" fmla="val 313"/>
              <a:gd name="adj2" fmla="val 63398"/>
            </a:avLst>
          </a:prstGeom>
          <a:solidFill>
            <a:srgbClr val="FBEBD7"/>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7" name="TextBox 6">
            <a:extLst>
              <a:ext uri="{FF2B5EF4-FFF2-40B4-BE49-F238E27FC236}">
                <a16:creationId xmlns:a16="http://schemas.microsoft.com/office/drawing/2014/main" id="{C8283B8F-4C96-394B-BF1D-B3865FBBF21D}"/>
              </a:ext>
            </a:extLst>
          </p:cNvPr>
          <p:cNvSpPr txBox="1"/>
          <p:nvPr/>
        </p:nvSpPr>
        <p:spPr>
          <a:xfrm rot="20269803">
            <a:off x="-67551" y="3967556"/>
            <a:ext cx="1702689" cy="1384995"/>
          </a:xfrm>
          <a:prstGeom prst="rect">
            <a:avLst/>
          </a:prstGeom>
          <a:noFill/>
        </p:spPr>
        <p:txBody>
          <a:bodyPr wrap="square" rtlCol="0">
            <a:spAutoFit/>
          </a:bodyPr>
          <a:lstStyle/>
          <a:p>
            <a:pPr algn="ctr"/>
            <a:r>
              <a:rPr lang="ru-RU" sz="2800" b="1" dirty="0">
                <a:latin typeface="Times New Roman" panose="02020603050405020304" pitchFamily="18" charset="0"/>
                <a:ea typeface="AppleGothic" pitchFamily="2" charset="-127"/>
                <a:cs typeface="Times New Roman" panose="02020603050405020304" pitchFamily="18" charset="0"/>
              </a:rPr>
              <a:t>Какое правило?</a:t>
            </a:r>
          </a:p>
        </p:txBody>
      </p:sp>
    </p:spTree>
    <p:extLst>
      <p:ext uri="{BB962C8B-B14F-4D97-AF65-F5344CB8AC3E}">
        <p14:creationId xmlns:p14="http://schemas.microsoft.com/office/powerpoint/2010/main" val="29994556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8460" y="377916"/>
            <a:ext cx="9012366" cy="5746650"/>
          </a:xfrm>
        </p:spPr>
        <p:txBody>
          <a:bodyPr>
            <a:noAutofit/>
          </a:bodyPr>
          <a:lstStyle/>
          <a:p>
            <a:pPr algn="ctr"/>
            <a:r>
              <a:rPr lang="ru-RU" sz="3200" b="1" dirty="0">
                <a:latin typeface="Times New Roman" pitchFamily="18" charset="0"/>
                <a:cs typeface="Times New Roman" pitchFamily="18" charset="0"/>
              </a:rPr>
              <a:t>Недопустимо смешивать в одном предложении прямую и косвенную речь.</a:t>
            </a:r>
            <a:br>
              <a:rPr lang="ru-RU" sz="3200" i="1" dirty="0">
                <a:latin typeface="Times New Roman" pitchFamily="18" charset="0"/>
                <a:cs typeface="Times New Roman" pitchFamily="18" charset="0"/>
              </a:rPr>
            </a:br>
            <a:br>
              <a:rPr lang="ru-RU" sz="3200" dirty="0">
                <a:latin typeface="Times New Roman" pitchFamily="18" charset="0"/>
                <a:cs typeface="Times New Roman" pitchFamily="18" charset="0"/>
              </a:rPr>
            </a:br>
            <a:br>
              <a:rPr lang="ru-RU" sz="3200" dirty="0">
                <a:latin typeface="Times New Roman" pitchFamily="18" charset="0"/>
                <a:cs typeface="Times New Roman" pitchFamily="18" charset="0"/>
              </a:rPr>
            </a:br>
            <a:r>
              <a:rPr lang="ru-RU" sz="3200" dirty="0">
                <a:latin typeface="Times New Roman" pitchFamily="18" charset="0"/>
                <a:cs typeface="Times New Roman" pitchFamily="18" charset="0"/>
              </a:rPr>
              <a:t>  </a:t>
            </a:r>
            <a:r>
              <a:rPr lang="ru-RU" sz="3200" i="1" dirty="0">
                <a:latin typeface="Times New Roman" pitchFamily="18" charset="0"/>
                <a:cs typeface="Times New Roman" pitchFamily="18" charset="0"/>
              </a:rPr>
              <a:t>Друг поинтересовался у меня, когда я приду в школу.</a:t>
            </a:r>
            <a:br>
              <a:rPr lang="ru-RU" sz="3200" dirty="0">
                <a:latin typeface="Times New Roman" pitchFamily="18" charset="0"/>
                <a:cs typeface="Times New Roman" pitchFamily="18" charset="0"/>
              </a:rPr>
            </a:br>
            <a:br>
              <a:rPr lang="ru-RU" sz="3200" dirty="0">
                <a:latin typeface="Times New Roman" pitchFamily="18" charset="0"/>
                <a:cs typeface="Times New Roman" pitchFamily="18" charset="0"/>
              </a:rPr>
            </a:br>
            <a:br>
              <a:rPr lang="ru-RU" sz="3200" dirty="0">
                <a:latin typeface="Times New Roman" pitchFamily="18" charset="0"/>
                <a:cs typeface="Times New Roman" pitchFamily="18" charset="0"/>
              </a:rPr>
            </a:br>
            <a:r>
              <a:rPr lang="ru-RU" sz="3200" dirty="0">
                <a:latin typeface="Times New Roman" pitchFamily="18" charset="0"/>
                <a:cs typeface="Times New Roman" pitchFamily="18" charset="0"/>
              </a:rPr>
              <a:t>  Учитель спросил, что кто сегодня отсутствует на уроке.</a:t>
            </a:r>
            <a:br>
              <a:rPr lang="ru-RU" sz="3200" dirty="0">
                <a:latin typeface="Times New Roman" pitchFamily="18" charset="0"/>
                <a:cs typeface="Times New Roman" pitchFamily="18" charset="0"/>
              </a:rPr>
            </a:br>
            <a:r>
              <a:rPr lang="ru-RU" sz="3200" dirty="0">
                <a:latin typeface="Times New Roman" pitchFamily="18" charset="0"/>
                <a:cs typeface="Times New Roman" pitchFamily="18" charset="0"/>
              </a:rPr>
              <a:t>   </a:t>
            </a:r>
            <a:r>
              <a:rPr lang="ru-RU" sz="3200" i="1" dirty="0">
                <a:latin typeface="Times New Roman" pitchFamily="18" charset="0"/>
                <a:cs typeface="Times New Roman" pitchFamily="18" charset="0"/>
              </a:rPr>
              <a:t>Учитель спросил, кто сегодня отсутствует на уроке.</a:t>
            </a:r>
          </a:p>
        </p:txBody>
      </p:sp>
      <p:sp>
        <p:nvSpPr>
          <p:cNvPr id="4" name="Прямоугольник 3">
            <a:extLst>
              <a:ext uri="{FF2B5EF4-FFF2-40B4-BE49-F238E27FC236}">
                <a16:creationId xmlns:a16="http://schemas.microsoft.com/office/drawing/2014/main" id="{84F5AE69-C72D-A640-81F0-CF5435FE8399}"/>
              </a:ext>
            </a:extLst>
          </p:cNvPr>
          <p:cNvSpPr/>
          <p:nvPr/>
        </p:nvSpPr>
        <p:spPr>
          <a:xfrm>
            <a:off x="10755086" y="-210640"/>
            <a:ext cx="1436914" cy="7441396"/>
          </a:xfrm>
          <a:prstGeom prst="rect">
            <a:avLst/>
          </a:prstGeom>
          <a:solidFill>
            <a:srgbClr val="E11E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a:extLst>
              <a:ext uri="{FF2B5EF4-FFF2-40B4-BE49-F238E27FC236}">
                <a16:creationId xmlns:a16="http://schemas.microsoft.com/office/drawing/2014/main" id="{1FF2BC70-FF34-2E4E-962C-990E3AAA3B95}"/>
              </a:ext>
            </a:extLst>
          </p:cNvPr>
          <p:cNvSpPr txBox="1"/>
          <p:nvPr/>
        </p:nvSpPr>
        <p:spPr>
          <a:xfrm>
            <a:off x="10714672" y="-196428"/>
            <a:ext cx="1292662" cy="5808288"/>
          </a:xfrm>
          <a:prstGeom prst="rect">
            <a:avLst/>
          </a:prstGeom>
          <a:noFill/>
        </p:spPr>
        <p:txBody>
          <a:bodyPr vert="vert270" wrap="square" rtlCol="0">
            <a:spAutoFit/>
          </a:bodyPr>
          <a:lstStyle/>
          <a:p>
            <a:pPr algn="ctr"/>
            <a:r>
              <a:rPr lang="ru-RU" sz="3600" b="1" spc="300" dirty="0">
                <a:solidFill>
                  <a:schemeClr val="bg1"/>
                </a:solidFill>
                <a:latin typeface="Times New Roman" panose="02020603050405020304" pitchFamily="18" charset="0"/>
                <a:cs typeface="Times New Roman" panose="02020603050405020304" pitchFamily="18" charset="0"/>
              </a:rPr>
              <a:t>КОСВЕННАЯ</a:t>
            </a:r>
          </a:p>
          <a:p>
            <a:pPr algn="ctr"/>
            <a:r>
              <a:rPr lang="ru-RU" sz="3600" b="1" spc="300" dirty="0">
                <a:solidFill>
                  <a:schemeClr val="bg1"/>
                </a:solidFill>
                <a:latin typeface="Times New Roman" panose="02020603050405020304" pitchFamily="18" charset="0"/>
                <a:cs typeface="Times New Roman" panose="02020603050405020304" pitchFamily="18" charset="0"/>
              </a:rPr>
              <a:t> РЕЧЬ</a:t>
            </a:r>
          </a:p>
        </p:txBody>
      </p:sp>
      <p:pic>
        <p:nvPicPr>
          <p:cNvPr id="6" name="Рисунок 5">
            <a:extLst>
              <a:ext uri="{FF2B5EF4-FFF2-40B4-BE49-F238E27FC236}">
                <a16:creationId xmlns:a16="http://schemas.microsoft.com/office/drawing/2014/main" id="{1C1BB470-CF73-8E43-8EC6-F7288230AFE2}"/>
              </a:ext>
            </a:extLst>
          </p:cNvPr>
          <p:cNvPicPr>
            <a:picLocks noChangeAspect="1"/>
          </p:cNvPicPr>
          <p:nvPr/>
        </p:nvPicPr>
        <p:blipFill>
          <a:blip r:embed="rId3"/>
          <a:stretch>
            <a:fillRect/>
          </a:stretch>
        </p:blipFill>
        <p:spPr>
          <a:xfrm flipH="1">
            <a:off x="9920882" y="5201368"/>
            <a:ext cx="1846396" cy="1846396"/>
          </a:xfrm>
          <a:prstGeom prst="rect">
            <a:avLst/>
          </a:prstGeom>
        </p:spPr>
      </p:pic>
    </p:spTree>
    <p:extLst>
      <p:ext uri="{BB962C8B-B14F-4D97-AF65-F5344CB8AC3E}">
        <p14:creationId xmlns:p14="http://schemas.microsoft.com/office/powerpoint/2010/main" val="28881240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5144" y="1004341"/>
            <a:ext cx="8229600" cy="4306490"/>
          </a:xfrm>
        </p:spPr>
        <p:txBody>
          <a:bodyPr>
            <a:normAutofit fontScale="90000"/>
          </a:bodyPr>
          <a:lstStyle/>
          <a:p>
            <a:pPr algn="ctr"/>
            <a:r>
              <a:rPr lang="ru-RU" sz="3200" dirty="0">
                <a:latin typeface="Times New Roman" panose="02020603050405020304" pitchFamily="18" charset="0"/>
                <a:cs typeface="Times New Roman" pitchFamily="18" charset="0"/>
              </a:rPr>
              <a:t>Найдите </a:t>
            </a:r>
            <a:r>
              <a:rPr lang="ru-RU" sz="3200" b="1" dirty="0">
                <a:latin typeface="Times New Roman" panose="02020603050405020304" pitchFamily="18" charset="0"/>
                <a:cs typeface="Times New Roman" pitchFamily="18" charset="0"/>
              </a:rPr>
              <a:t>ошибку</a:t>
            </a:r>
            <a:r>
              <a:rPr lang="ru-RU" sz="3200" dirty="0">
                <a:latin typeface="Times New Roman" panose="02020603050405020304" pitchFamily="18" charset="0"/>
                <a:cs typeface="Times New Roman" pitchFamily="18" charset="0"/>
              </a:rPr>
              <a:t> и исправьте её</a:t>
            </a:r>
            <a:br>
              <a:rPr lang="ru-RU" sz="3200" dirty="0">
                <a:latin typeface="Times New Roman" panose="02020603050405020304" pitchFamily="18" charset="0"/>
                <a:cs typeface="Times New Roman" pitchFamily="18" charset="0"/>
              </a:rPr>
            </a:br>
            <a:br>
              <a:rPr lang="ru-RU" sz="3600" dirty="0">
                <a:latin typeface="Times New Roman" panose="02020603050405020304" pitchFamily="18" charset="0"/>
                <a:cs typeface="Times New Roman" pitchFamily="18" charset="0"/>
              </a:rPr>
            </a:br>
            <a:br>
              <a:rPr lang="ru-RU" sz="3600" dirty="0">
                <a:latin typeface="Times New Roman" panose="02020603050405020304" pitchFamily="18" charset="0"/>
                <a:cs typeface="Times New Roman" pitchFamily="18" charset="0"/>
              </a:rPr>
            </a:br>
            <a:r>
              <a:rPr lang="ru-RU" sz="3600" dirty="0">
                <a:latin typeface="Times New Roman" panose="02020603050405020304" pitchFamily="18" charset="0"/>
                <a:cs typeface="Times New Roman" pitchFamily="18" charset="0"/>
              </a:rPr>
              <a:t> </a:t>
            </a:r>
            <a:br>
              <a:rPr lang="ru-RU" sz="3600" dirty="0">
                <a:latin typeface="Times New Roman" panose="02020603050405020304" pitchFamily="18" charset="0"/>
                <a:cs typeface="Times New Roman" pitchFamily="18" charset="0"/>
              </a:rPr>
            </a:br>
            <a:r>
              <a:rPr lang="ru-RU" sz="3600" dirty="0">
                <a:latin typeface="Times New Roman" panose="02020603050405020304" pitchFamily="18" charset="0"/>
                <a:cs typeface="Times New Roman" pitchFamily="18" charset="0"/>
              </a:rPr>
              <a:t>  В своих воспоминаниях  Короленко писал, что всегда «Я видел в лице Чехова несомненную интеллигентность».</a:t>
            </a:r>
            <a:br>
              <a:rPr lang="ru-RU" dirty="0">
                <a:latin typeface="Times New Roman" pitchFamily="18" charset="0"/>
                <a:cs typeface="Times New Roman" pitchFamily="18" charset="0"/>
              </a:rPr>
            </a:br>
            <a:br>
              <a:rPr lang="ru-RU" dirty="0"/>
            </a:br>
            <a:br>
              <a:rPr lang="ru-RU" dirty="0"/>
            </a:br>
            <a:endParaRPr lang="ru-RU" sz="3200" dirty="0">
              <a:latin typeface="Times New Roman" panose="02020603050405020304" pitchFamily="18" charset="0"/>
              <a:cs typeface="Times New Roman" pitchFamily="18" charset="0"/>
            </a:endParaRPr>
          </a:p>
        </p:txBody>
      </p:sp>
      <p:sp>
        <p:nvSpPr>
          <p:cNvPr id="4" name="Прямоугольник 3">
            <a:extLst>
              <a:ext uri="{FF2B5EF4-FFF2-40B4-BE49-F238E27FC236}">
                <a16:creationId xmlns:a16="http://schemas.microsoft.com/office/drawing/2014/main" id="{27465B31-CCFD-914A-9256-BC2B7C2E00B9}"/>
              </a:ext>
            </a:extLst>
          </p:cNvPr>
          <p:cNvSpPr/>
          <p:nvPr/>
        </p:nvSpPr>
        <p:spPr>
          <a:xfrm>
            <a:off x="10755086" y="-165670"/>
            <a:ext cx="1436914" cy="7441396"/>
          </a:xfrm>
          <a:prstGeom prst="rect">
            <a:avLst/>
          </a:prstGeom>
          <a:solidFill>
            <a:srgbClr val="E11E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a:extLst>
              <a:ext uri="{FF2B5EF4-FFF2-40B4-BE49-F238E27FC236}">
                <a16:creationId xmlns:a16="http://schemas.microsoft.com/office/drawing/2014/main" id="{8F14AD45-B92A-AA46-9325-BE42913CD229}"/>
              </a:ext>
            </a:extLst>
          </p:cNvPr>
          <p:cNvPicPr>
            <a:picLocks noChangeAspect="1"/>
          </p:cNvPicPr>
          <p:nvPr/>
        </p:nvPicPr>
        <p:blipFill>
          <a:blip r:embed="rId2"/>
          <a:stretch>
            <a:fillRect/>
          </a:stretch>
        </p:blipFill>
        <p:spPr>
          <a:xfrm rot="1189458">
            <a:off x="1287696" y="4340536"/>
            <a:ext cx="2921813" cy="2921813"/>
          </a:xfrm>
          <a:prstGeom prst="rect">
            <a:avLst/>
          </a:prstGeom>
        </p:spPr>
      </p:pic>
      <p:sp>
        <p:nvSpPr>
          <p:cNvPr id="6" name="Овальная выноска 5">
            <a:extLst>
              <a:ext uri="{FF2B5EF4-FFF2-40B4-BE49-F238E27FC236}">
                <a16:creationId xmlns:a16="http://schemas.microsoft.com/office/drawing/2014/main" id="{971157AE-B8D2-B649-99C6-FA9AAFBCF841}"/>
              </a:ext>
            </a:extLst>
          </p:cNvPr>
          <p:cNvSpPr/>
          <p:nvPr/>
        </p:nvSpPr>
        <p:spPr>
          <a:xfrm rot="19363442">
            <a:off x="-819063" y="3708857"/>
            <a:ext cx="2542032" cy="2052609"/>
          </a:xfrm>
          <a:prstGeom prst="wedgeEllipseCallout">
            <a:avLst>
              <a:gd name="adj1" fmla="val 313"/>
              <a:gd name="adj2" fmla="val 63398"/>
            </a:avLst>
          </a:prstGeom>
          <a:solidFill>
            <a:srgbClr val="FBEBD7"/>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7" name="TextBox 6">
            <a:extLst>
              <a:ext uri="{FF2B5EF4-FFF2-40B4-BE49-F238E27FC236}">
                <a16:creationId xmlns:a16="http://schemas.microsoft.com/office/drawing/2014/main" id="{D313784B-19BA-664D-965E-8F5896CD6C41}"/>
              </a:ext>
            </a:extLst>
          </p:cNvPr>
          <p:cNvSpPr txBox="1"/>
          <p:nvPr/>
        </p:nvSpPr>
        <p:spPr>
          <a:xfrm rot="20269803">
            <a:off x="-67551" y="3967556"/>
            <a:ext cx="1702689" cy="1384995"/>
          </a:xfrm>
          <a:prstGeom prst="rect">
            <a:avLst/>
          </a:prstGeom>
          <a:noFill/>
        </p:spPr>
        <p:txBody>
          <a:bodyPr wrap="square" rtlCol="0">
            <a:spAutoFit/>
          </a:bodyPr>
          <a:lstStyle/>
          <a:p>
            <a:pPr algn="ctr"/>
            <a:r>
              <a:rPr lang="ru-RU" sz="2800" b="1" dirty="0">
                <a:latin typeface="Times New Roman" panose="02020603050405020304" pitchFamily="18" charset="0"/>
                <a:ea typeface="AppleGothic" pitchFamily="2" charset="-127"/>
                <a:cs typeface="Times New Roman" panose="02020603050405020304" pitchFamily="18" charset="0"/>
              </a:rPr>
              <a:t>Какое правило?</a:t>
            </a:r>
          </a:p>
        </p:txBody>
      </p:sp>
    </p:spTree>
    <p:extLst>
      <p:ext uri="{BB962C8B-B14F-4D97-AF65-F5344CB8AC3E}">
        <p14:creationId xmlns:p14="http://schemas.microsoft.com/office/powerpoint/2010/main" val="32836110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6610" y="-496230"/>
            <a:ext cx="10083754" cy="6965362"/>
          </a:xfrm>
        </p:spPr>
        <p:txBody>
          <a:bodyPr>
            <a:normAutofit/>
          </a:bodyPr>
          <a:lstStyle/>
          <a:p>
            <a:pPr algn="ctr"/>
            <a:r>
              <a:rPr lang="ru-RU" sz="3200" b="1" dirty="0">
                <a:latin typeface="Times New Roman" pitchFamily="18" charset="0"/>
                <a:cs typeface="Times New Roman" pitchFamily="18" charset="0"/>
              </a:rPr>
              <a:t>Недопустимо при переводе прямой речи в косвенную в придаточной части употреблять  личное местоимение </a:t>
            </a:r>
            <a:br>
              <a:rPr lang="ru-RU" sz="3200" b="1" dirty="0">
                <a:latin typeface="Times New Roman" pitchFamily="18" charset="0"/>
                <a:cs typeface="Times New Roman" pitchFamily="18" charset="0"/>
              </a:rPr>
            </a:br>
            <a:r>
              <a:rPr lang="ru-RU" sz="3200" b="1" dirty="0">
                <a:latin typeface="Times New Roman" pitchFamily="18" charset="0"/>
                <a:cs typeface="Times New Roman" pitchFamily="18" charset="0"/>
              </a:rPr>
              <a:t>«Я»  (местоимения и глаголы 1 лица нужно заменять местоимениями и глаголами 3 лица).</a:t>
            </a:r>
            <a:br>
              <a:rPr lang="ru-RU" sz="3200" b="1" dirty="0">
                <a:latin typeface="Times New Roman" pitchFamily="18" charset="0"/>
                <a:cs typeface="Times New Roman" pitchFamily="18" charset="0"/>
              </a:rPr>
            </a:br>
            <a:br>
              <a:rPr lang="ru-RU" sz="3200" dirty="0">
                <a:latin typeface="Times New Roman" pitchFamily="18" charset="0"/>
                <a:cs typeface="Times New Roman" pitchFamily="18" charset="0"/>
              </a:rPr>
            </a:br>
            <a:r>
              <a:rPr lang="ru-RU" sz="3200" dirty="0">
                <a:latin typeface="Times New Roman" pitchFamily="18" charset="0"/>
                <a:cs typeface="Times New Roman" pitchFamily="18" charset="0"/>
              </a:rPr>
              <a:t>    </a:t>
            </a:r>
            <a:br>
              <a:rPr lang="ru-RU" sz="3200" dirty="0">
                <a:latin typeface="Times New Roman" pitchFamily="18" charset="0"/>
                <a:cs typeface="Times New Roman" pitchFamily="18" charset="0"/>
              </a:rPr>
            </a:br>
            <a:br>
              <a:rPr lang="ru-RU" sz="3200" dirty="0">
                <a:latin typeface="Times New Roman" pitchFamily="18" charset="0"/>
                <a:cs typeface="Times New Roman" pitchFamily="18" charset="0"/>
              </a:rPr>
            </a:br>
            <a:r>
              <a:rPr lang="ru-RU" sz="3200" i="1" dirty="0">
                <a:latin typeface="Times New Roman" pitchFamily="18" charset="0"/>
                <a:cs typeface="Times New Roman" pitchFamily="18" charset="0"/>
              </a:rPr>
              <a:t>В своих воспоминаниях Короленко писал, что он всегда «видел в лице Чехова несомненную интеллигентность»</a:t>
            </a:r>
          </a:p>
        </p:txBody>
      </p:sp>
      <p:sp>
        <p:nvSpPr>
          <p:cNvPr id="4" name="Прямоугольник 3">
            <a:extLst>
              <a:ext uri="{FF2B5EF4-FFF2-40B4-BE49-F238E27FC236}">
                <a16:creationId xmlns:a16="http://schemas.microsoft.com/office/drawing/2014/main" id="{2EAC73AB-9523-8D4C-8031-C391CBC50ED7}"/>
              </a:ext>
            </a:extLst>
          </p:cNvPr>
          <p:cNvSpPr/>
          <p:nvPr/>
        </p:nvSpPr>
        <p:spPr>
          <a:xfrm>
            <a:off x="10755086" y="-210640"/>
            <a:ext cx="1436914" cy="7441396"/>
          </a:xfrm>
          <a:prstGeom prst="rect">
            <a:avLst/>
          </a:prstGeom>
          <a:solidFill>
            <a:srgbClr val="E11E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a:extLst>
              <a:ext uri="{FF2B5EF4-FFF2-40B4-BE49-F238E27FC236}">
                <a16:creationId xmlns:a16="http://schemas.microsoft.com/office/drawing/2014/main" id="{97B3DB7B-B282-154F-9B9B-E9DD2BCDF5D6}"/>
              </a:ext>
            </a:extLst>
          </p:cNvPr>
          <p:cNvSpPr txBox="1"/>
          <p:nvPr/>
        </p:nvSpPr>
        <p:spPr>
          <a:xfrm>
            <a:off x="10714672" y="-196428"/>
            <a:ext cx="1292662" cy="5808288"/>
          </a:xfrm>
          <a:prstGeom prst="rect">
            <a:avLst/>
          </a:prstGeom>
          <a:noFill/>
        </p:spPr>
        <p:txBody>
          <a:bodyPr vert="vert270" wrap="square" rtlCol="0">
            <a:spAutoFit/>
          </a:bodyPr>
          <a:lstStyle/>
          <a:p>
            <a:pPr algn="ctr"/>
            <a:r>
              <a:rPr lang="ru-RU" sz="3600" b="1" spc="300" dirty="0">
                <a:solidFill>
                  <a:schemeClr val="bg1"/>
                </a:solidFill>
                <a:latin typeface="Times New Roman" panose="02020603050405020304" pitchFamily="18" charset="0"/>
                <a:cs typeface="Times New Roman" panose="02020603050405020304" pitchFamily="18" charset="0"/>
              </a:rPr>
              <a:t>КОСВЕННАЯ</a:t>
            </a:r>
          </a:p>
          <a:p>
            <a:pPr algn="ctr"/>
            <a:r>
              <a:rPr lang="ru-RU" sz="3600" b="1" spc="300" dirty="0">
                <a:solidFill>
                  <a:schemeClr val="bg1"/>
                </a:solidFill>
                <a:latin typeface="Times New Roman" panose="02020603050405020304" pitchFamily="18" charset="0"/>
                <a:cs typeface="Times New Roman" panose="02020603050405020304" pitchFamily="18" charset="0"/>
              </a:rPr>
              <a:t> РЕЧЬ</a:t>
            </a:r>
          </a:p>
        </p:txBody>
      </p:sp>
      <p:pic>
        <p:nvPicPr>
          <p:cNvPr id="6" name="Рисунок 5">
            <a:extLst>
              <a:ext uri="{FF2B5EF4-FFF2-40B4-BE49-F238E27FC236}">
                <a16:creationId xmlns:a16="http://schemas.microsoft.com/office/drawing/2014/main" id="{5F6D753C-28E9-6144-A29C-97D61B4E4B08}"/>
              </a:ext>
            </a:extLst>
          </p:cNvPr>
          <p:cNvPicPr>
            <a:picLocks noChangeAspect="1"/>
          </p:cNvPicPr>
          <p:nvPr/>
        </p:nvPicPr>
        <p:blipFill>
          <a:blip r:embed="rId2"/>
          <a:stretch>
            <a:fillRect/>
          </a:stretch>
        </p:blipFill>
        <p:spPr>
          <a:xfrm flipH="1">
            <a:off x="9920882" y="5201368"/>
            <a:ext cx="1846396" cy="1846396"/>
          </a:xfrm>
          <a:prstGeom prst="rect">
            <a:avLst/>
          </a:prstGeom>
        </p:spPr>
      </p:pic>
    </p:spTree>
    <p:extLst>
      <p:ext uri="{BB962C8B-B14F-4D97-AF65-F5344CB8AC3E}">
        <p14:creationId xmlns:p14="http://schemas.microsoft.com/office/powerpoint/2010/main" val="5211202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0094" y="845244"/>
            <a:ext cx="8229600" cy="4306490"/>
          </a:xfrm>
        </p:spPr>
        <p:txBody>
          <a:bodyPr>
            <a:noAutofit/>
          </a:bodyPr>
          <a:lstStyle/>
          <a:p>
            <a:pPr algn="ctr"/>
            <a:r>
              <a:rPr lang="ru-RU" sz="3200" dirty="0">
                <a:latin typeface="Times New Roman" panose="02020603050405020304" pitchFamily="18" charset="0"/>
                <a:cs typeface="Times New Roman" pitchFamily="18" charset="0"/>
              </a:rPr>
              <a:t>Найдите </a:t>
            </a:r>
            <a:r>
              <a:rPr lang="ru-RU" sz="3200" b="1" dirty="0">
                <a:latin typeface="Times New Roman" panose="02020603050405020304" pitchFamily="18" charset="0"/>
                <a:cs typeface="Times New Roman" pitchFamily="18" charset="0"/>
              </a:rPr>
              <a:t>ошибку</a:t>
            </a:r>
            <a:r>
              <a:rPr lang="ru-RU" sz="3200" dirty="0">
                <a:latin typeface="Times New Roman" panose="02020603050405020304" pitchFamily="18" charset="0"/>
                <a:cs typeface="Times New Roman" pitchFamily="18" charset="0"/>
              </a:rPr>
              <a:t> и исправьте её</a:t>
            </a:r>
            <a:br>
              <a:rPr lang="ru-RU" sz="3200" dirty="0">
                <a:latin typeface="Times New Roman" panose="02020603050405020304" pitchFamily="18" charset="0"/>
                <a:cs typeface="Times New Roman" pitchFamily="18" charset="0"/>
              </a:rPr>
            </a:br>
            <a:br>
              <a:rPr lang="ru-RU" sz="3200" dirty="0">
                <a:latin typeface="Times New Roman" panose="02020603050405020304" pitchFamily="18" charset="0"/>
                <a:cs typeface="Times New Roman" pitchFamily="18" charset="0"/>
              </a:rPr>
            </a:br>
            <a:r>
              <a:rPr lang="ru-RU" sz="3200" dirty="0">
                <a:latin typeface="Times New Roman" panose="02020603050405020304" pitchFamily="18" charset="0"/>
                <a:cs typeface="Times New Roman" pitchFamily="18" charset="0"/>
              </a:rPr>
              <a:t> </a:t>
            </a:r>
            <a:br>
              <a:rPr lang="ru-RU" sz="3200" dirty="0">
                <a:latin typeface="Times New Roman" panose="02020603050405020304" pitchFamily="18" charset="0"/>
                <a:cs typeface="Times New Roman" pitchFamily="18" charset="0"/>
              </a:rPr>
            </a:br>
            <a:r>
              <a:rPr lang="ru-RU" sz="3200" dirty="0">
                <a:latin typeface="Times New Roman" panose="02020603050405020304" pitchFamily="18" charset="0"/>
                <a:cs typeface="Times New Roman" pitchFamily="18" charset="0"/>
              </a:rPr>
              <a:t>   В каждом из окон горел огонь под оранжевым абажуром, из всех дверей вырывается хриплый рёв полонеза из оперы «Евгений Онегин».</a:t>
            </a:r>
            <a:br>
              <a:rPr lang="ru-RU" sz="3200" dirty="0">
                <a:latin typeface="Times New Roman" panose="02020603050405020304" pitchFamily="18" charset="0"/>
                <a:cs typeface="Times New Roman" pitchFamily="18" charset="0"/>
              </a:rPr>
            </a:br>
            <a:br>
              <a:rPr lang="ru-RU" sz="3200" dirty="0">
                <a:latin typeface="Times New Roman" panose="02020603050405020304" pitchFamily="18" charset="0"/>
                <a:cs typeface="Times New Roman" pitchFamily="18" charset="0"/>
              </a:rPr>
            </a:br>
            <a:br>
              <a:rPr lang="ru-RU" sz="3200" dirty="0">
                <a:latin typeface="Times New Roman" panose="02020603050405020304" pitchFamily="18" charset="0"/>
                <a:cs typeface="Times New Roman" pitchFamily="18" charset="0"/>
              </a:rPr>
            </a:br>
            <a:endParaRPr lang="ru-RU" sz="3200" dirty="0">
              <a:latin typeface="Times New Roman" panose="02020603050405020304" pitchFamily="18" charset="0"/>
              <a:cs typeface="Times New Roman" pitchFamily="18" charset="0"/>
            </a:endParaRPr>
          </a:p>
        </p:txBody>
      </p:sp>
      <p:sp>
        <p:nvSpPr>
          <p:cNvPr id="4" name="Прямоугольник 3">
            <a:extLst>
              <a:ext uri="{FF2B5EF4-FFF2-40B4-BE49-F238E27FC236}">
                <a16:creationId xmlns:a16="http://schemas.microsoft.com/office/drawing/2014/main" id="{27465B31-CCFD-914A-9256-BC2B7C2E00B9}"/>
              </a:ext>
            </a:extLst>
          </p:cNvPr>
          <p:cNvSpPr/>
          <p:nvPr/>
        </p:nvSpPr>
        <p:spPr>
          <a:xfrm>
            <a:off x="10755086" y="-165670"/>
            <a:ext cx="1436914" cy="7441396"/>
          </a:xfrm>
          <a:prstGeom prst="rect">
            <a:avLst/>
          </a:prstGeom>
          <a:solidFill>
            <a:srgbClr val="E11E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a:extLst>
              <a:ext uri="{FF2B5EF4-FFF2-40B4-BE49-F238E27FC236}">
                <a16:creationId xmlns:a16="http://schemas.microsoft.com/office/drawing/2014/main" id="{3DD0519D-BD90-874F-86F8-73F7C1178853}"/>
              </a:ext>
            </a:extLst>
          </p:cNvPr>
          <p:cNvPicPr>
            <a:picLocks noChangeAspect="1"/>
          </p:cNvPicPr>
          <p:nvPr/>
        </p:nvPicPr>
        <p:blipFill>
          <a:blip r:embed="rId2"/>
          <a:stretch>
            <a:fillRect/>
          </a:stretch>
        </p:blipFill>
        <p:spPr>
          <a:xfrm rot="1189458">
            <a:off x="1287696" y="4340536"/>
            <a:ext cx="2921813" cy="2921813"/>
          </a:xfrm>
          <a:prstGeom prst="rect">
            <a:avLst/>
          </a:prstGeom>
        </p:spPr>
      </p:pic>
      <p:sp>
        <p:nvSpPr>
          <p:cNvPr id="6" name="Овальная выноска 5">
            <a:extLst>
              <a:ext uri="{FF2B5EF4-FFF2-40B4-BE49-F238E27FC236}">
                <a16:creationId xmlns:a16="http://schemas.microsoft.com/office/drawing/2014/main" id="{9A4560E4-19A9-8F4B-A94C-012E740FD4E3}"/>
              </a:ext>
            </a:extLst>
          </p:cNvPr>
          <p:cNvSpPr/>
          <p:nvPr/>
        </p:nvSpPr>
        <p:spPr>
          <a:xfrm rot="19363442">
            <a:off x="-819063" y="3708857"/>
            <a:ext cx="2542032" cy="2052609"/>
          </a:xfrm>
          <a:prstGeom prst="wedgeEllipseCallout">
            <a:avLst>
              <a:gd name="adj1" fmla="val 313"/>
              <a:gd name="adj2" fmla="val 63398"/>
            </a:avLst>
          </a:prstGeom>
          <a:solidFill>
            <a:srgbClr val="FBEBD7"/>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7" name="TextBox 6">
            <a:extLst>
              <a:ext uri="{FF2B5EF4-FFF2-40B4-BE49-F238E27FC236}">
                <a16:creationId xmlns:a16="http://schemas.microsoft.com/office/drawing/2014/main" id="{6E41774B-A67B-4C4B-98DD-B7E208C91116}"/>
              </a:ext>
            </a:extLst>
          </p:cNvPr>
          <p:cNvSpPr txBox="1"/>
          <p:nvPr/>
        </p:nvSpPr>
        <p:spPr>
          <a:xfrm rot="20269803">
            <a:off x="-67551" y="3967556"/>
            <a:ext cx="1702689" cy="1384995"/>
          </a:xfrm>
          <a:prstGeom prst="rect">
            <a:avLst/>
          </a:prstGeom>
          <a:noFill/>
        </p:spPr>
        <p:txBody>
          <a:bodyPr wrap="square" rtlCol="0">
            <a:spAutoFit/>
          </a:bodyPr>
          <a:lstStyle/>
          <a:p>
            <a:pPr algn="ctr"/>
            <a:r>
              <a:rPr lang="ru-RU" sz="2800" b="1" dirty="0">
                <a:latin typeface="Times New Roman" panose="02020603050405020304" pitchFamily="18" charset="0"/>
                <a:ea typeface="AppleGothic" pitchFamily="2" charset="-127"/>
                <a:cs typeface="Times New Roman" panose="02020603050405020304" pitchFamily="18" charset="0"/>
              </a:rPr>
              <a:t>Какое правило?</a:t>
            </a:r>
          </a:p>
        </p:txBody>
      </p:sp>
    </p:spTree>
    <p:extLst>
      <p:ext uri="{BB962C8B-B14F-4D97-AF65-F5344CB8AC3E}">
        <p14:creationId xmlns:p14="http://schemas.microsoft.com/office/powerpoint/2010/main" val="39241039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9705" y="354863"/>
            <a:ext cx="9471177" cy="5890666"/>
          </a:xfrm>
        </p:spPr>
        <p:txBody>
          <a:bodyPr>
            <a:normAutofit/>
          </a:bodyPr>
          <a:lstStyle/>
          <a:p>
            <a:pPr algn="ctr"/>
            <a:r>
              <a:rPr lang="ru-RU" sz="3200" b="1" dirty="0">
                <a:latin typeface="Times New Roman" pitchFamily="18" charset="0"/>
                <a:cs typeface="Times New Roman" pitchFamily="18" charset="0"/>
              </a:rPr>
              <a:t>Глаголы и глагольные формы в предложении должны быть в одном виде и времени.</a:t>
            </a:r>
            <a:br>
              <a:rPr lang="ru-RU" sz="3200" b="1" dirty="0">
                <a:latin typeface="Times New Roman" pitchFamily="18" charset="0"/>
                <a:cs typeface="Times New Roman" pitchFamily="18" charset="0"/>
              </a:rPr>
            </a:br>
            <a:br>
              <a:rPr lang="ru-RU" sz="3200" b="1" dirty="0">
                <a:latin typeface="Times New Roman" pitchFamily="18" charset="0"/>
                <a:cs typeface="Times New Roman" pitchFamily="18" charset="0"/>
              </a:rPr>
            </a:br>
            <a:br>
              <a:rPr lang="ru-RU" sz="3200" dirty="0">
                <a:latin typeface="Times New Roman" pitchFamily="18" charset="0"/>
                <a:cs typeface="Times New Roman" pitchFamily="18" charset="0"/>
              </a:rPr>
            </a:br>
            <a:r>
              <a:rPr lang="ru-RU" sz="3200" dirty="0">
                <a:latin typeface="Times New Roman" pitchFamily="18" charset="0"/>
                <a:cs typeface="Times New Roman" pitchFamily="18" charset="0"/>
              </a:rPr>
              <a:t> </a:t>
            </a:r>
            <a:br>
              <a:rPr lang="ru-RU" sz="3200" dirty="0">
                <a:latin typeface="Times New Roman" pitchFamily="18" charset="0"/>
                <a:cs typeface="Times New Roman" pitchFamily="18" charset="0"/>
              </a:rPr>
            </a:br>
            <a:r>
              <a:rPr lang="ru-RU" sz="3200" dirty="0">
                <a:latin typeface="Times New Roman" pitchFamily="18" charset="0"/>
                <a:cs typeface="Times New Roman" pitchFamily="18" charset="0"/>
              </a:rPr>
              <a:t>    </a:t>
            </a:r>
            <a:r>
              <a:rPr lang="ru-RU" sz="3200" i="1" dirty="0">
                <a:latin typeface="Times New Roman" pitchFamily="18" charset="0"/>
                <a:cs typeface="Times New Roman" pitchFamily="18" charset="0"/>
              </a:rPr>
              <a:t>В каждом из окон горел огонь под оранжевым абажуром, из всех дверей вырывался  хриплый рёв полонеза из оперы «Евгений Онегин»</a:t>
            </a:r>
          </a:p>
        </p:txBody>
      </p:sp>
      <p:sp>
        <p:nvSpPr>
          <p:cNvPr id="4" name="Прямоугольник 3">
            <a:extLst>
              <a:ext uri="{FF2B5EF4-FFF2-40B4-BE49-F238E27FC236}">
                <a16:creationId xmlns:a16="http://schemas.microsoft.com/office/drawing/2014/main" id="{B7A96835-7E81-DF48-A496-653B90BFD24F}"/>
              </a:ext>
            </a:extLst>
          </p:cNvPr>
          <p:cNvSpPr/>
          <p:nvPr/>
        </p:nvSpPr>
        <p:spPr>
          <a:xfrm>
            <a:off x="10755086" y="-210640"/>
            <a:ext cx="1436914" cy="7441396"/>
          </a:xfrm>
          <a:prstGeom prst="rect">
            <a:avLst/>
          </a:prstGeom>
          <a:solidFill>
            <a:srgbClr val="E11E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a:extLst>
              <a:ext uri="{FF2B5EF4-FFF2-40B4-BE49-F238E27FC236}">
                <a16:creationId xmlns:a16="http://schemas.microsoft.com/office/drawing/2014/main" id="{7D92D853-0812-5040-A368-AFFEC6A01DF3}"/>
              </a:ext>
            </a:extLst>
          </p:cNvPr>
          <p:cNvSpPr txBox="1"/>
          <p:nvPr/>
        </p:nvSpPr>
        <p:spPr>
          <a:xfrm>
            <a:off x="10714672" y="-196428"/>
            <a:ext cx="1477328" cy="5808288"/>
          </a:xfrm>
          <a:prstGeom prst="rect">
            <a:avLst/>
          </a:prstGeom>
          <a:noFill/>
        </p:spPr>
        <p:txBody>
          <a:bodyPr vert="vert270" wrap="square" rtlCol="0">
            <a:spAutoFit/>
          </a:bodyPr>
          <a:lstStyle/>
          <a:p>
            <a:pPr algn="ctr"/>
            <a:r>
              <a:rPr lang="ru-RU" sz="2800" b="1" spc="300" dirty="0">
                <a:solidFill>
                  <a:schemeClr val="bg1"/>
                </a:solidFill>
                <a:latin typeface="Times New Roman" panose="02020603050405020304" pitchFamily="18" charset="0"/>
                <a:cs typeface="Times New Roman" panose="02020603050405020304" pitchFamily="18" charset="0"/>
              </a:rPr>
              <a:t>ВИДОВРЕМЕННАЯ СООТНЕСЕННОСТЬ ГЛАГОЛЬНЫХ ФОРМ</a:t>
            </a:r>
          </a:p>
        </p:txBody>
      </p:sp>
      <p:pic>
        <p:nvPicPr>
          <p:cNvPr id="6" name="Рисунок 5">
            <a:extLst>
              <a:ext uri="{FF2B5EF4-FFF2-40B4-BE49-F238E27FC236}">
                <a16:creationId xmlns:a16="http://schemas.microsoft.com/office/drawing/2014/main" id="{F5171821-EB86-174D-B755-40135E7D0D06}"/>
              </a:ext>
            </a:extLst>
          </p:cNvPr>
          <p:cNvPicPr>
            <a:picLocks noChangeAspect="1"/>
          </p:cNvPicPr>
          <p:nvPr/>
        </p:nvPicPr>
        <p:blipFill>
          <a:blip r:embed="rId2"/>
          <a:stretch>
            <a:fillRect/>
          </a:stretch>
        </p:blipFill>
        <p:spPr>
          <a:xfrm flipH="1">
            <a:off x="9920882" y="5201368"/>
            <a:ext cx="1846396" cy="1846396"/>
          </a:xfrm>
          <a:prstGeom prst="rect">
            <a:avLst/>
          </a:prstGeom>
        </p:spPr>
      </p:pic>
    </p:spTree>
    <p:extLst>
      <p:ext uri="{BB962C8B-B14F-4D97-AF65-F5344CB8AC3E}">
        <p14:creationId xmlns:p14="http://schemas.microsoft.com/office/powerpoint/2010/main" val="28444067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20075" y="845244"/>
            <a:ext cx="8229600" cy="4306490"/>
          </a:xfrm>
        </p:spPr>
        <p:txBody>
          <a:bodyPr>
            <a:noAutofit/>
          </a:bodyPr>
          <a:lstStyle/>
          <a:p>
            <a:pPr algn="ctr"/>
            <a:r>
              <a:rPr lang="ru-RU" sz="3200" dirty="0">
                <a:latin typeface="Times New Roman" panose="02020603050405020304" pitchFamily="18" charset="0"/>
                <a:cs typeface="Times New Roman" pitchFamily="18" charset="0"/>
              </a:rPr>
              <a:t>Найдите </a:t>
            </a:r>
            <a:r>
              <a:rPr lang="ru-RU" sz="3200" b="1" dirty="0">
                <a:latin typeface="Times New Roman" panose="02020603050405020304" pitchFamily="18" charset="0"/>
                <a:cs typeface="Times New Roman" pitchFamily="18" charset="0"/>
              </a:rPr>
              <a:t>ошибку</a:t>
            </a:r>
            <a:r>
              <a:rPr lang="ru-RU" sz="3200" dirty="0">
                <a:latin typeface="Times New Roman" panose="02020603050405020304" pitchFamily="18" charset="0"/>
                <a:cs typeface="Times New Roman" pitchFamily="18" charset="0"/>
              </a:rPr>
              <a:t> и исправьте её</a:t>
            </a:r>
            <a:br>
              <a:rPr lang="ru-RU" sz="3200" dirty="0">
                <a:latin typeface="Times New Roman" panose="02020603050405020304" pitchFamily="18" charset="0"/>
                <a:cs typeface="Times New Roman" pitchFamily="18" charset="0"/>
              </a:rPr>
            </a:br>
            <a:br>
              <a:rPr lang="ru-RU" sz="3200" dirty="0">
                <a:latin typeface="Times New Roman" panose="02020603050405020304" pitchFamily="18" charset="0"/>
                <a:cs typeface="Times New Roman" pitchFamily="18" charset="0"/>
              </a:rPr>
            </a:br>
            <a:br>
              <a:rPr lang="ru-RU" sz="3200" dirty="0">
                <a:latin typeface="Times New Roman" panose="02020603050405020304" pitchFamily="18" charset="0"/>
                <a:cs typeface="Times New Roman" pitchFamily="18" charset="0"/>
              </a:rPr>
            </a:br>
            <a:r>
              <a:rPr lang="ru-RU" sz="3200" dirty="0">
                <a:latin typeface="Times New Roman" panose="02020603050405020304" pitchFamily="18" charset="0"/>
                <a:cs typeface="Times New Roman" pitchFamily="18" charset="0"/>
              </a:rPr>
              <a:t> </a:t>
            </a:r>
            <a:br>
              <a:rPr lang="ru-RU" sz="3200" dirty="0">
                <a:latin typeface="Times New Roman" panose="02020603050405020304" pitchFamily="18" charset="0"/>
                <a:cs typeface="Times New Roman" pitchFamily="18" charset="0"/>
              </a:rPr>
            </a:br>
            <a:r>
              <a:rPr lang="ru-RU" sz="3200" dirty="0">
                <a:latin typeface="Times New Roman" panose="02020603050405020304" pitchFamily="18" charset="0"/>
                <a:cs typeface="Times New Roman" pitchFamily="18" charset="0"/>
              </a:rPr>
              <a:t>Размышляя о творчестве Пушкина, понимаешь, что насколько оно благотворно повлияло на мировоззрение читателей  нескольких поколений.</a:t>
            </a:r>
            <a:br>
              <a:rPr lang="ru-RU" sz="3200" dirty="0">
                <a:latin typeface="Times New Roman" panose="02020603050405020304" pitchFamily="18" charset="0"/>
                <a:cs typeface="Times New Roman" pitchFamily="18" charset="0"/>
              </a:rPr>
            </a:br>
            <a:br>
              <a:rPr lang="ru-RU" sz="3200" dirty="0">
                <a:latin typeface="Times New Roman" panose="02020603050405020304" pitchFamily="18" charset="0"/>
                <a:cs typeface="Times New Roman" pitchFamily="18" charset="0"/>
              </a:rPr>
            </a:br>
            <a:br>
              <a:rPr lang="ru-RU" sz="3200" dirty="0">
                <a:latin typeface="Times New Roman" panose="02020603050405020304" pitchFamily="18" charset="0"/>
                <a:cs typeface="Times New Roman" pitchFamily="18" charset="0"/>
              </a:rPr>
            </a:br>
            <a:endParaRPr lang="ru-RU" sz="3200" dirty="0">
              <a:latin typeface="Times New Roman" panose="02020603050405020304" pitchFamily="18" charset="0"/>
              <a:cs typeface="Times New Roman" pitchFamily="18" charset="0"/>
            </a:endParaRPr>
          </a:p>
        </p:txBody>
      </p:sp>
      <p:sp>
        <p:nvSpPr>
          <p:cNvPr id="4" name="Прямоугольник 3">
            <a:extLst>
              <a:ext uri="{FF2B5EF4-FFF2-40B4-BE49-F238E27FC236}">
                <a16:creationId xmlns:a16="http://schemas.microsoft.com/office/drawing/2014/main" id="{27465B31-CCFD-914A-9256-BC2B7C2E00B9}"/>
              </a:ext>
            </a:extLst>
          </p:cNvPr>
          <p:cNvSpPr/>
          <p:nvPr/>
        </p:nvSpPr>
        <p:spPr>
          <a:xfrm>
            <a:off x="10755086" y="-165670"/>
            <a:ext cx="1436914" cy="7441396"/>
          </a:xfrm>
          <a:prstGeom prst="rect">
            <a:avLst/>
          </a:prstGeom>
          <a:solidFill>
            <a:srgbClr val="E11E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a:extLst>
              <a:ext uri="{FF2B5EF4-FFF2-40B4-BE49-F238E27FC236}">
                <a16:creationId xmlns:a16="http://schemas.microsoft.com/office/drawing/2014/main" id="{271ADB5C-53C8-B44D-8C3D-A30BC46825C1}"/>
              </a:ext>
            </a:extLst>
          </p:cNvPr>
          <p:cNvPicPr>
            <a:picLocks noChangeAspect="1"/>
          </p:cNvPicPr>
          <p:nvPr/>
        </p:nvPicPr>
        <p:blipFill>
          <a:blip r:embed="rId2"/>
          <a:stretch>
            <a:fillRect/>
          </a:stretch>
        </p:blipFill>
        <p:spPr>
          <a:xfrm rot="1189458">
            <a:off x="1287696" y="4340536"/>
            <a:ext cx="2921813" cy="2921813"/>
          </a:xfrm>
          <a:prstGeom prst="rect">
            <a:avLst/>
          </a:prstGeom>
        </p:spPr>
      </p:pic>
      <p:sp>
        <p:nvSpPr>
          <p:cNvPr id="6" name="Овальная выноска 5">
            <a:extLst>
              <a:ext uri="{FF2B5EF4-FFF2-40B4-BE49-F238E27FC236}">
                <a16:creationId xmlns:a16="http://schemas.microsoft.com/office/drawing/2014/main" id="{7C7311CA-FE59-0B41-B602-420AE4C68392}"/>
              </a:ext>
            </a:extLst>
          </p:cNvPr>
          <p:cNvSpPr/>
          <p:nvPr/>
        </p:nvSpPr>
        <p:spPr>
          <a:xfrm rot="19363442">
            <a:off x="-819063" y="3708857"/>
            <a:ext cx="2542032" cy="2052609"/>
          </a:xfrm>
          <a:prstGeom prst="wedgeEllipseCallout">
            <a:avLst>
              <a:gd name="adj1" fmla="val 313"/>
              <a:gd name="adj2" fmla="val 63398"/>
            </a:avLst>
          </a:prstGeom>
          <a:solidFill>
            <a:srgbClr val="FBEBD7"/>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7" name="TextBox 6">
            <a:extLst>
              <a:ext uri="{FF2B5EF4-FFF2-40B4-BE49-F238E27FC236}">
                <a16:creationId xmlns:a16="http://schemas.microsoft.com/office/drawing/2014/main" id="{D75C3157-3314-384F-999B-15A59E6F711F}"/>
              </a:ext>
            </a:extLst>
          </p:cNvPr>
          <p:cNvSpPr txBox="1"/>
          <p:nvPr/>
        </p:nvSpPr>
        <p:spPr>
          <a:xfrm rot="20269803">
            <a:off x="-67551" y="3967556"/>
            <a:ext cx="1702689" cy="1384995"/>
          </a:xfrm>
          <a:prstGeom prst="rect">
            <a:avLst/>
          </a:prstGeom>
          <a:noFill/>
        </p:spPr>
        <p:txBody>
          <a:bodyPr wrap="square" rtlCol="0">
            <a:spAutoFit/>
          </a:bodyPr>
          <a:lstStyle/>
          <a:p>
            <a:pPr algn="ctr"/>
            <a:r>
              <a:rPr lang="ru-RU" sz="2800" b="1" dirty="0">
                <a:latin typeface="Times New Roman" panose="02020603050405020304" pitchFamily="18" charset="0"/>
                <a:ea typeface="AppleGothic" pitchFamily="2" charset="-127"/>
                <a:cs typeface="Times New Roman" panose="02020603050405020304" pitchFamily="18" charset="0"/>
              </a:rPr>
              <a:t>Какое правило?</a:t>
            </a:r>
          </a:p>
        </p:txBody>
      </p:sp>
    </p:spTree>
    <p:extLst>
      <p:ext uri="{BB962C8B-B14F-4D97-AF65-F5344CB8AC3E}">
        <p14:creationId xmlns:p14="http://schemas.microsoft.com/office/powerpoint/2010/main" val="3761890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4879" y="90203"/>
            <a:ext cx="9583388" cy="7567279"/>
          </a:xfrm>
        </p:spPr>
        <p:txBody>
          <a:bodyPr>
            <a:normAutofit/>
          </a:bodyPr>
          <a:lstStyle/>
          <a:p>
            <a:pPr algn="ctr"/>
            <a:br>
              <a:rPr lang="ru-RU" sz="3200" dirty="0">
                <a:latin typeface="Times New Roman" panose="02020603050405020304" pitchFamily="18" charset="0"/>
                <a:cs typeface="Times New Roman" pitchFamily="18" charset="0"/>
              </a:rPr>
            </a:br>
            <a:r>
              <a:rPr lang="ru-RU" sz="3200" b="1" dirty="0">
                <a:latin typeface="Times New Roman" panose="02020603050405020304" pitchFamily="18" charset="0"/>
                <a:cs typeface="Times New Roman" pitchFamily="18" charset="0"/>
              </a:rPr>
              <a:t>Союз И должен соединять одинаковые грамматические конструкции: либо два причастных оборота, либо два придаточных определительных</a:t>
            </a:r>
            <a:r>
              <a:rPr lang="ru-RU" sz="3200" dirty="0">
                <a:latin typeface="Times New Roman" panose="02020603050405020304" pitchFamily="18" charset="0"/>
                <a:cs typeface="Times New Roman" pitchFamily="18" charset="0"/>
              </a:rPr>
              <a:t>.</a:t>
            </a:r>
            <a:br>
              <a:rPr lang="ru-RU" sz="3200" dirty="0">
                <a:latin typeface="Times New Roman" panose="02020603050405020304" pitchFamily="18" charset="0"/>
                <a:cs typeface="Times New Roman" pitchFamily="18" charset="0"/>
              </a:rPr>
            </a:br>
            <a:br>
              <a:rPr lang="ru-RU" sz="3200" dirty="0">
                <a:latin typeface="Times New Roman" panose="02020603050405020304" pitchFamily="18" charset="0"/>
                <a:cs typeface="Times New Roman" pitchFamily="18" charset="0"/>
              </a:rPr>
            </a:br>
            <a:br>
              <a:rPr lang="ru-RU" sz="3200" dirty="0">
                <a:latin typeface="Times New Roman" panose="02020603050405020304" pitchFamily="18" charset="0"/>
                <a:cs typeface="Times New Roman" pitchFamily="18" charset="0"/>
              </a:rPr>
            </a:br>
            <a:r>
              <a:rPr lang="ru-RU" sz="3200" dirty="0">
                <a:latin typeface="Times New Roman" panose="02020603050405020304" pitchFamily="18" charset="0"/>
                <a:cs typeface="Times New Roman" pitchFamily="18" charset="0"/>
              </a:rPr>
              <a:t>Русские поэты 19 века, знавшие народную символику и собиравшие её по крупицам, заслужили благодарность потомков-читателей.</a:t>
            </a:r>
            <a:br>
              <a:rPr lang="ru-RU" sz="3200" dirty="0">
                <a:latin typeface="Times New Roman" panose="02020603050405020304" pitchFamily="18" charset="0"/>
                <a:cs typeface="Times New Roman" pitchFamily="18" charset="0"/>
              </a:rPr>
            </a:br>
            <a:br>
              <a:rPr lang="ru-RU" sz="3200" dirty="0">
                <a:latin typeface="Times New Roman" panose="02020603050405020304" pitchFamily="18" charset="0"/>
                <a:cs typeface="Times New Roman" pitchFamily="18" charset="0"/>
              </a:rPr>
            </a:br>
            <a:r>
              <a:rPr lang="ru-RU" sz="3200" dirty="0">
                <a:latin typeface="Times New Roman" panose="02020603050405020304" pitchFamily="18" charset="0"/>
                <a:cs typeface="Times New Roman" pitchFamily="18" charset="0"/>
              </a:rPr>
              <a:t>Русские поэты 19 века, которые знали народную символику и собирали её по крупицам, заслужили благодарность потомков-читателей.</a:t>
            </a:r>
            <a:br>
              <a:rPr lang="ru-RU" sz="3200" dirty="0">
                <a:latin typeface="Times New Roman" panose="02020603050405020304" pitchFamily="18" charset="0"/>
                <a:cs typeface="Times New Roman" pitchFamily="18" charset="0"/>
              </a:rPr>
            </a:br>
            <a:br>
              <a:rPr lang="ru-RU" sz="3200" dirty="0">
                <a:latin typeface="Times New Roman" panose="02020603050405020304" pitchFamily="18" charset="0"/>
                <a:cs typeface="Times New Roman" pitchFamily="18" charset="0"/>
              </a:rPr>
            </a:br>
            <a:br>
              <a:rPr lang="ru-RU" sz="3200" dirty="0">
                <a:latin typeface="Times New Roman" panose="02020603050405020304" pitchFamily="18" charset="0"/>
                <a:cs typeface="Times New Roman" pitchFamily="18" charset="0"/>
              </a:rPr>
            </a:br>
            <a:endParaRPr lang="ru-RU" sz="3200" dirty="0">
              <a:latin typeface="Times New Roman" panose="02020603050405020304" pitchFamily="18" charset="0"/>
              <a:cs typeface="Times New Roman" pitchFamily="18" charset="0"/>
            </a:endParaRPr>
          </a:p>
        </p:txBody>
      </p:sp>
      <p:sp>
        <p:nvSpPr>
          <p:cNvPr id="3" name="Прямоугольник 2">
            <a:extLst>
              <a:ext uri="{FF2B5EF4-FFF2-40B4-BE49-F238E27FC236}">
                <a16:creationId xmlns:a16="http://schemas.microsoft.com/office/drawing/2014/main" id="{19228C9F-DABB-A847-87D0-6BA597D49AC4}"/>
              </a:ext>
            </a:extLst>
          </p:cNvPr>
          <p:cNvSpPr/>
          <p:nvPr/>
        </p:nvSpPr>
        <p:spPr>
          <a:xfrm>
            <a:off x="10755086" y="-314531"/>
            <a:ext cx="1436914" cy="7441396"/>
          </a:xfrm>
          <a:prstGeom prst="rect">
            <a:avLst/>
          </a:prstGeom>
          <a:solidFill>
            <a:srgbClr val="E11E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a:extLst>
              <a:ext uri="{FF2B5EF4-FFF2-40B4-BE49-F238E27FC236}">
                <a16:creationId xmlns:a16="http://schemas.microsoft.com/office/drawing/2014/main" id="{6A09EC3E-D777-674B-B7A8-2353FE7FDC36}"/>
              </a:ext>
            </a:extLst>
          </p:cNvPr>
          <p:cNvPicPr>
            <a:picLocks noChangeAspect="1"/>
          </p:cNvPicPr>
          <p:nvPr/>
        </p:nvPicPr>
        <p:blipFill>
          <a:blip r:embed="rId3"/>
          <a:stretch>
            <a:fillRect/>
          </a:stretch>
        </p:blipFill>
        <p:spPr>
          <a:xfrm flipH="1">
            <a:off x="9831049" y="4700002"/>
            <a:ext cx="2360951" cy="2360951"/>
          </a:xfrm>
          <a:prstGeom prst="rect">
            <a:avLst/>
          </a:prstGeom>
        </p:spPr>
      </p:pic>
      <p:sp>
        <p:nvSpPr>
          <p:cNvPr id="10" name="TextBox 9">
            <a:extLst>
              <a:ext uri="{FF2B5EF4-FFF2-40B4-BE49-F238E27FC236}">
                <a16:creationId xmlns:a16="http://schemas.microsoft.com/office/drawing/2014/main" id="{E7AD1CC5-8E27-DB4B-BC47-4E9C7075CF1E}"/>
              </a:ext>
            </a:extLst>
          </p:cNvPr>
          <p:cNvSpPr txBox="1"/>
          <p:nvPr/>
        </p:nvSpPr>
        <p:spPr>
          <a:xfrm>
            <a:off x="10892132" y="0"/>
            <a:ext cx="1292662" cy="4385471"/>
          </a:xfrm>
          <a:prstGeom prst="rect">
            <a:avLst/>
          </a:prstGeom>
          <a:noFill/>
        </p:spPr>
        <p:txBody>
          <a:bodyPr vert="vert270" wrap="square" rtlCol="0">
            <a:spAutoFit/>
          </a:bodyPr>
          <a:lstStyle/>
          <a:p>
            <a:pPr algn="ctr"/>
            <a:r>
              <a:rPr lang="ru-RU" sz="3600" b="1" spc="300" dirty="0">
                <a:solidFill>
                  <a:schemeClr val="bg1"/>
                </a:solidFill>
                <a:latin typeface="Times New Roman" panose="02020603050405020304" pitchFamily="18" charset="0"/>
                <a:cs typeface="Times New Roman" panose="02020603050405020304" pitchFamily="18" charset="0"/>
              </a:rPr>
              <a:t>ОДНОРОДНЫЕ ЧЛЕНЫ </a:t>
            </a:r>
          </a:p>
        </p:txBody>
      </p:sp>
    </p:spTree>
    <p:extLst>
      <p:ext uri="{BB962C8B-B14F-4D97-AF65-F5344CB8AC3E}">
        <p14:creationId xmlns:p14="http://schemas.microsoft.com/office/powerpoint/2010/main" val="33947672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11094" y="1447352"/>
            <a:ext cx="8229600" cy="2304256"/>
          </a:xfrm>
        </p:spPr>
        <p:txBody>
          <a:bodyPr>
            <a:noAutofit/>
          </a:bodyPr>
          <a:lstStyle/>
          <a:p>
            <a:pPr algn="ctr"/>
            <a:br>
              <a:rPr lang="ru-RU" sz="3200" b="1" dirty="0">
                <a:latin typeface="Times New Roman" pitchFamily="18" charset="0"/>
                <a:cs typeface="Times New Roman" pitchFamily="18" charset="0"/>
              </a:rPr>
            </a:br>
            <a:br>
              <a:rPr lang="ru-RU" sz="3200" b="1" dirty="0">
                <a:latin typeface="Times New Roman" pitchFamily="18" charset="0"/>
                <a:cs typeface="Times New Roman" pitchFamily="18" charset="0"/>
              </a:rPr>
            </a:br>
            <a:r>
              <a:rPr lang="ru-RU" sz="3200" b="1" dirty="0">
                <a:latin typeface="Times New Roman" pitchFamily="18" charset="0"/>
                <a:cs typeface="Times New Roman" pitchFamily="18" charset="0"/>
              </a:rPr>
              <a:t>   Чаще всего грамматическая ошибка возникает из-за неправильного употребления  союзов и союзных слов, употребление одного союза вместо другого, употребление лишнего слова. </a:t>
            </a:r>
            <a:br>
              <a:rPr lang="ru-RU" sz="3200" b="1" dirty="0">
                <a:latin typeface="Times New Roman" pitchFamily="18" charset="0"/>
                <a:cs typeface="Times New Roman" pitchFamily="18" charset="0"/>
              </a:rPr>
            </a:br>
            <a:br>
              <a:rPr lang="ru-RU" sz="3200" b="1" dirty="0">
                <a:latin typeface="Times New Roman" pitchFamily="18" charset="0"/>
                <a:cs typeface="Times New Roman" pitchFamily="18" charset="0"/>
              </a:rPr>
            </a:br>
            <a:r>
              <a:rPr lang="ru-RU" sz="3200" b="1" dirty="0">
                <a:latin typeface="Times New Roman" pitchFamily="18" charset="0"/>
                <a:cs typeface="Times New Roman" pitchFamily="18" charset="0"/>
              </a:rPr>
              <a:t>         </a:t>
            </a:r>
            <a:br>
              <a:rPr lang="ru-RU" sz="3200" b="1" dirty="0">
                <a:latin typeface="Times New Roman" pitchFamily="18" charset="0"/>
                <a:cs typeface="Times New Roman" pitchFamily="18" charset="0"/>
              </a:rPr>
            </a:br>
            <a:br>
              <a:rPr lang="ru-RU" sz="3200" b="1" dirty="0">
                <a:latin typeface="Times New Roman" pitchFamily="18" charset="0"/>
                <a:cs typeface="Times New Roman" pitchFamily="18" charset="0"/>
              </a:rPr>
            </a:br>
            <a:br>
              <a:rPr lang="ru-RU" sz="3200" b="1" dirty="0">
                <a:latin typeface="Times New Roman" pitchFamily="18" charset="0"/>
                <a:cs typeface="Times New Roman" pitchFamily="18" charset="0"/>
              </a:rPr>
            </a:br>
            <a:endParaRPr lang="ru-RU" sz="3200" b="1" dirty="0">
              <a:latin typeface="Times New Roman" pitchFamily="18" charset="0"/>
              <a:cs typeface="Times New Roman" pitchFamily="18" charset="0"/>
            </a:endParaRPr>
          </a:p>
        </p:txBody>
      </p:sp>
      <p:sp>
        <p:nvSpPr>
          <p:cNvPr id="3" name="Прямоугольник 2"/>
          <p:cNvSpPr/>
          <p:nvPr/>
        </p:nvSpPr>
        <p:spPr>
          <a:xfrm>
            <a:off x="1195760" y="3751608"/>
            <a:ext cx="8208912" cy="2062103"/>
          </a:xfrm>
          <a:prstGeom prst="rect">
            <a:avLst/>
          </a:prstGeom>
        </p:spPr>
        <p:txBody>
          <a:bodyPr wrap="square">
            <a:spAutoFit/>
          </a:bodyPr>
          <a:lstStyle/>
          <a:p>
            <a:pPr algn="ctr"/>
            <a:r>
              <a:rPr lang="ru-RU" sz="3200" i="1" dirty="0">
                <a:latin typeface="Times New Roman" pitchFamily="18" charset="0"/>
                <a:cs typeface="Times New Roman" pitchFamily="18" charset="0"/>
              </a:rPr>
              <a:t>Размышляя о творчестве Пушкина, понимаешь, что  оно  благотворно повлияло на  мировоззрение  читателей  нескольких поколений.</a:t>
            </a:r>
            <a:endParaRPr lang="ru-RU" sz="3200" i="1" dirty="0"/>
          </a:p>
        </p:txBody>
      </p:sp>
      <p:sp>
        <p:nvSpPr>
          <p:cNvPr id="5" name="Прямоугольник 4">
            <a:extLst>
              <a:ext uri="{FF2B5EF4-FFF2-40B4-BE49-F238E27FC236}">
                <a16:creationId xmlns:a16="http://schemas.microsoft.com/office/drawing/2014/main" id="{A0FC2501-F572-B244-B8A2-1213B4837974}"/>
              </a:ext>
            </a:extLst>
          </p:cNvPr>
          <p:cNvSpPr/>
          <p:nvPr/>
        </p:nvSpPr>
        <p:spPr>
          <a:xfrm>
            <a:off x="10755086" y="-210640"/>
            <a:ext cx="1436914" cy="7441396"/>
          </a:xfrm>
          <a:prstGeom prst="rect">
            <a:avLst/>
          </a:prstGeom>
          <a:solidFill>
            <a:srgbClr val="E11E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a:extLst>
              <a:ext uri="{FF2B5EF4-FFF2-40B4-BE49-F238E27FC236}">
                <a16:creationId xmlns:a16="http://schemas.microsoft.com/office/drawing/2014/main" id="{BD30EA53-79ED-C940-B962-75FDA3AC4E01}"/>
              </a:ext>
            </a:extLst>
          </p:cNvPr>
          <p:cNvSpPr txBox="1"/>
          <p:nvPr/>
        </p:nvSpPr>
        <p:spPr>
          <a:xfrm>
            <a:off x="10714672" y="-196428"/>
            <a:ext cx="1292662" cy="5808288"/>
          </a:xfrm>
          <a:prstGeom prst="rect">
            <a:avLst/>
          </a:prstGeom>
          <a:noFill/>
        </p:spPr>
        <p:txBody>
          <a:bodyPr vert="vert270" wrap="square" rtlCol="0">
            <a:spAutoFit/>
          </a:bodyPr>
          <a:lstStyle/>
          <a:p>
            <a:pPr algn="ctr"/>
            <a:r>
              <a:rPr lang="ru-RU" sz="3600" b="1" spc="300" dirty="0">
                <a:solidFill>
                  <a:schemeClr val="bg1"/>
                </a:solidFill>
                <a:latin typeface="Times New Roman" panose="02020603050405020304" pitchFamily="18" charset="0"/>
                <a:cs typeface="Times New Roman" panose="02020603050405020304" pitchFamily="18" charset="0"/>
              </a:rPr>
              <a:t>СЛОЖНОЕ </a:t>
            </a:r>
          </a:p>
          <a:p>
            <a:pPr algn="ctr"/>
            <a:r>
              <a:rPr lang="ru-RU" sz="3600" b="1" spc="300" dirty="0">
                <a:solidFill>
                  <a:schemeClr val="bg1"/>
                </a:solidFill>
                <a:latin typeface="Times New Roman" panose="02020603050405020304" pitchFamily="18" charset="0"/>
                <a:cs typeface="Times New Roman" panose="02020603050405020304" pitchFamily="18" charset="0"/>
              </a:rPr>
              <a:t>ПРЕДЛОЖЕНИЕ</a:t>
            </a:r>
          </a:p>
        </p:txBody>
      </p:sp>
      <p:pic>
        <p:nvPicPr>
          <p:cNvPr id="7" name="Рисунок 6">
            <a:extLst>
              <a:ext uri="{FF2B5EF4-FFF2-40B4-BE49-F238E27FC236}">
                <a16:creationId xmlns:a16="http://schemas.microsoft.com/office/drawing/2014/main" id="{E2A015C1-414E-0C4B-B0D1-5593D00E8526}"/>
              </a:ext>
            </a:extLst>
          </p:cNvPr>
          <p:cNvPicPr>
            <a:picLocks noChangeAspect="1"/>
          </p:cNvPicPr>
          <p:nvPr/>
        </p:nvPicPr>
        <p:blipFill>
          <a:blip r:embed="rId2"/>
          <a:stretch>
            <a:fillRect/>
          </a:stretch>
        </p:blipFill>
        <p:spPr>
          <a:xfrm flipH="1">
            <a:off x="9920882" y="5201368"/>
            <a:ext cx="1846396" cy="1846396"/>
          </a:xfrm>
          <a:prstGeom prst="rect">
            <a:avLst/>
          </a:prstGeom>
        </p:spPr>
      </p:pic>
    </p:spTree>
    <p:extLst>
      <p:ext uri="{BB962C8B-B14F-4D97-AF65-F5344CB8AC3E}">
        <p14:creationId xmlns:p14="http://schemas.microsoft.com/office/powerpoint/2010/main" val="23650522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5163" y="524656"/>
            <a:ext cx="8229600" cy="4306490"/>
          </a:xfrm>
        </p:spPr>
        <p:txBody>
          <a:bodyPr>
            <a:normAutofit/>
          </a:bodyPr>
          <a:lstStyle/>
          <a:p>
            <a:pPr algn="ctr"/>
            <a:r>
              <a:rPr lang="ru-RU" sz="3200" dirty="0">
                <a:latin typeface="Times New Roman" panose="02020603050405020304" pitchFamily="18" charset="0"/>
                <a:cs typeface="Times New Roman" pitchFamily="18" charset="0"/>
              </a:rPr>
              <a:t>Найдите </a:t>
            </a:r>
            <a:r>
              <a:rPr lang="ru-RU" sz="3200" b="1" dirty="0">
                <a:latin typeface="Times New Roman" panose="02020603050405020304" pitchFamily="18" charset="0"/>
                <a:cs typeface="Times New Roman" pitchFamily="18" charset="0"/>
              </a:rPr>
              <a:t>ошибку</a:t>
            </a:r>
            <a:r>
              <a:rPr lang="ru-RU" sz="3200" dirty="0">
                <a:latin typeface="Times New Roman" panose="02020603050405020304" pitchFamily="18" charset="0"/>
                <a:cs typeface="Times New Roman" pitchFamily="18" charset="0"/>
              </a:rPr>
              <a:t> и исправьте её</a:t>
            </a:r>
            <a:br>
              <a:rPr lang="ru-RU" sz="3200" dirty="0">
                <a:latin typeface="Times New Roman" panose="02020603050405020304" pitchFamily="18" charset="0"/>
                <a:cs typeface="Times New Roman" pitchFamily="18" charset="0"/>
              </a:rPr>
            </a:br>
            <a:br>
              <a:rPr lang="ru-RU" sz="3200" dirty="0">
                <a:latin typeface="Times New Roman" panose="02020603050405020304" pitchFamily="18" charset="0"/>
                <a:cs typeface="Times New Roman" pitchFamily="18" charset="0"/>
              </a:rPr>
            </a:br>
            <a:br>
              <a:rPr lang="ru-RU" sz="3200" dirty="0">
                <a:latin typeface="Times New Roman" panose="02020603050405020304" pitchFamily="18" charset="0"/>
                <a:cs typeface="Times New Roman" pitchFamily="18" charset="0"/>
              </a:rPr>
            </a:br>
            <a:r>
              <a:rPr lang="ru-RU" sz="3200" dirty="0">
                <a:latin typeface="Times New Roman" panose="02020603050405020304" pitchFamily="18" charset="0"/>
                <a:cs typeface="Times New Roman" pitchFamily="18" charset="0"/>
              </a:rPr>
              <a:t> Все, кто бывал  на море, знает, что такое «</a:t>
            </a:r>
            <a:r>
              <a:rPr lang="ru-RU" sz="3200" dirty="0" err="1">
                <a:latin typeface="Times New Roman" panose="02020603050405020304" pitchFamily="18" charset="0"/>
                <a:cs typeface="Times New Roman" pitchFamily="18" charset="0"/>
              </a:rPr>
              <a:t>тягуны</a:t>
            </a:r>
            <a:r>
              <a:rPr lang="ru-RU" sz="3200" dirty="0">
                <a:latin typeface="Times New Roman" panose="02020603050405020304" pitchFamily="18" charset="0"/>
                <a:cs typeface="Times New Roman" pitchFamily="18" charset="0"/>
              </a:rPr>
              <a:t>».</a:t>
            </a:r>
            <a:br>
              <a:rPr lang="ru-RU" dirty="0"/>
            </a:br>
            <a:br>
              <a:rPr lang="ru-RU" dirty="0"/>
            </a:br>
            <a:endParaRPr lang="ru-RU" sz="3200" dirty="0">
              <a:latin typeface="Times New Roman" panose="02020603050405020304" pitchFamily="18" charset="0"/>
              <a:cs typeface="Times New Roman" pitchFamily="18" charset="0"/>
            </a:endParaRPr>
          </a:p>
        </p:txBody>
      </p:sp>
      <p:sp>
        <p:nvSpPr>
          <p:cNvPr id="4" name="Прямоугольник 3">
            <a:extLst>
              <a:ext uri="{FF2B5EF4-FFF2-40B4-BE49-F238E27FC236}">
                <a16:creationId xmlns:a16="http://schemas.microsoft.com/office/drawing/2014/main" id="{27465B31-CCFD-914A-9256-BC2B7C2E00B9}"/>
              </a:ext>
            </a:extLst>
          </p:cNvPr>
          <p:cNvSpPr/>
          <p:nvPr/>
        </p:nvSpPr>
        <p:spPr>
          <a:xfrm>
            <a:off x="10755086" y="-165670"/>
            <a:ext cx="1436914" cy="7441396"/>
          </a:xfrm>
          <a:prstGeom prst="rect">
            <a:avLst/>
          </a:prstGeom>
          <a:solidFill>
            <a:srgbClr val="E11E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a:extLst>
              <a:ext uri="{FF2B5EF4-FFF2-40B4-BE49-F238E27FC236}">
                <a16:creationId xmlns:a16="http://schemas.microsoft.com/office/drawing/2014/main" id="{D736DFFB-9BD0-964D-806D-DC7D17A15B13}"/>
              </a:ext>
            </a:extLst>
          </p:cNvPr>
          <p:cNvPicPr>
            <a:picLocks noChangeAspect="1"/>
          </p:cNvPicPr>
          <p:nvPr/>
        </p:nvPicPr>
        <p:blipFill>
          <a:blip r:embed="rId2"/>
          <a:stretch>
            <a:fillRect/>
          </a:stretch>
        </p:blipFill>
        <p:spPr>
          <a:xfrm rot="1189458">
            <a:off x="1287696" y="4340536"/>
            <a:ext cx="2921813" cy="2921813"/>
          </a:xfrm>
          <a:prstGeom prst="rect">
            <a:avLst/>
          </a:prstGeom>
        </p:spPr>
      </p:pic>
      <p:sp>
        <p:nvSpPr>
          <p:cNvPr id="6" name="Овальная выноска 5">
            <a:extLst>
              <a:ext uri="{FF2B5EF4-FFF2-40B4-BE49-F238E27FC236}">
                <a16:creationId xmlns:a16="http://schemas.microsoft.com/office/drawing/2014/main" id="{8CE353BB-C66B-154E-A442-75B48E52FB29}"/>
              </a:ext>
            </a:extLst>
          </p:cNvPr>
          <p:cNvSpPr/>
          <p:nvPr/>
        </p:nvSpPr>
        <p:spPr>
          <a:xfrm rot="19363442">
            <a:off x="-819063" y="3708857"/>
            <a:ext cx="2542032" cy="2052609"/>
          </a:xfrm>
          <a:prstGeom prst="wedgeEllipseCallout">
            <a:avLst>
              <a:gd name="adj1" fmla="val 313"/>
              <a:gd name="adj2" fmla="val 63398"/>
            </a:avLst>
          </a:prstGeom>
          <a:solidFill>
            <a:srgbClr val="FBEBD7"/>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7" name="TextBox 6">
            <a:extLst>
              <a:ext uri="{FF2B5EF4-FFF2-40B4-BE49-F238E27FC236}">
                <a16:creationId xmlns:a16="http://schemas.microsoft.com/office/drawing/2014/main" id="{097705C5-F5BF-484F-8564-E80AADC2545F}"/>
              </a:ext>
            </a:extLst>
          </p:cNvPr>
          <p:cNvSpPr txBox="1"/>
          <p:nvPr/>
        </p:nvSpPr>
        <p:spPr>
          <a:xfrm rot="20269803">
            <a:off x="-67551" y="3967556"/>
            <a:ext cx="1702689" cy="1384995"/>
          </a:xfrm>
          <a:prstGeom prst="rect">
            <a:avLst/>
          </a:prstGeom>
          <a:noFill/>
        </p:spPr>
        <p:txBody>
          <a:bodyPr wrap="square" rtlCol="0">
            <a:spAutoFit/>
          </a:bodyPr>
          <a:lstStyle/>
          <a:p>
            <a:pPr algn="ctr"/>
            <a:r>
              <a:rPr lang="ru-RU" sz="2800" b="1" dirty="0">
                <a:latin typeface="Times New Roman" panose="02020603050405020304" pitchFamily="18" charset="0"/>
                <a:ea typeface="AppleGothic" pitchFamily="2" charset="-127"/>
                <a:cs typeface="Times New Roman" panose="02020603050405020304" pitchFamily="18" charset="0"/>
              </a:rPr>
              <a:t>Какое правило?</a:t>
            </a:r>
          </a:p>
        </p:txBody>
      </p:sp>
    </p:spTree>
    <p:extLst>
      <p:ext uri="{BB962C8B-B14F-4D97-AF65-F5344CB8AC3E}">
        <p14:creationId xmlns:p14="http://schemas.microsoft.com/office/powerpoint/2010/main" val="31189960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4538" y="156664"/>
            <a:ext cx="9046823" cy="5818658"/>
          </a:xfrm>
        </p:spPr>
        <p:txBody>
          <a:bodyPr>
            <a:normAutofit/>
          </a:bodyPr>
          <a:lstStyle/>
          <a:p>
            <a:pPr algn="ctr"/>
            <a:br>
              <a:rPr lang="ru-RU" sz="3200" b="1" i="1" dirty="0">
                <a:latin typeface="Times New Roman" pitchFamily="18" charset="0"/>
                <a:cs typeface="Times New Roman" pitchFamily="18" charset="0"/>
              </a:rPr>
            </a:br>
            <a:r>
              <a:rPr lang="ru-RU" sz="3200" b="1" i="1" dirty="0">
                <a:latin typeface="Times New Roman" pitchFamily="18" charset="0"/>
                <a:cs typeface="Times New Roman" pitchFamily="18" charset="0"/>
              </a:rPr>
              <a:t>   В СПП, построенных по схеме «Те, кто...», «Все, кто...», при подлежащем КТО глагол-сказуемое ставится в единственном числе, при подлежащих ТЕ,ВСЕ  глаголы-сказуемые ставятся во множественном числе.</a:t>
            </a:r>
            <a:br>
              <a:rPr lang="ru-RU" sz="3200" dirty="0">
                <a:latin typeface="Times New Roman" pitchFamily="18" charset="0"/>
                <a:cs typeface="Times New Roman" pitchFamily="18" charset="0"/>
              </a:rPr>
            </a:br>
            <a:r>
              <a:rPr lang="ru-RU" sz="3200" dirty="0">
                <a:latin typeface="Times New Roman" pitchFamily="18" charset="0"/>
                <a:cs typeface="Times New Roman" pitchFamily="18" charset="0"/>
              </a:rPr>
              <a:t>   </a:t>
            </a:r>
            <a:br>
              <a:rPr lang="ru-RU" sz="3200" dirty="0">
                <a:latin typeface="Times New Roman" pitchFamily="18" charset="0"/>
                <a:cs typeface="Times New Roman" pitchFamily="18" charset="0"/>
              </a:rPr>
            </a:br>
            <a:r>
              <a:rPr lang="ru-RU" sz="3200" i="1" dirty="0">
                <a:latin typeface="Times New Roman" pitchFamily="18" charset="0"/>
                <a:cs typeface="Times New Roman" pitchFamily="18" charset="0"/>
              </a:rPr>
              <a:t>   Все, кто бывал на море, знают, что такое «</a:t>
            </a:r>
            <a:r>
              <a:rPr lang="ru-RU" sz="3200" i="1" dirty="0" err="1">
                <a:latin typeface="Times New Roman" panose="02020603050405020304" pitchFamily="18" charset="0"/>
                <a:cs typeface="Times New Roman" pitchFamily="18" charset="0"/>
              </a:rPr>
              <a:t>тягуны</a:t>
            </a:r>
            <a:r>
              <a:rPr lang="ru-RU" sz="3200" i="1" dirty="0">
                <a:latin typeface="Times New Roman" panose="02020603050405020304" pitchFamily="18" charset="0"/>
                <a:cs typeface="Times New Roman" pitchFamily="18" charset="0"/>
              </a:rPr>
              <a:t>».</a:t>
            </a:r>
            <a:br>
              <a:rPr lang="ru-RU" sz="3200" i="1" dirty="0">
                <a:latin typeface="Times New Roman" panose="02020603050405020304" pitchFamily="18" charset="0"/>
                <a:cs typeface="Times New Roman" pitchFamily="18" charset="0"/>
              </a:rPr>
            </a:br>
            <a:br>
              <a:rPr lang="ru-RU" sz="3200" i="1" dirty="0">
                <a:latin typeface="Times New Roman" panose="02020603050405020304" pitchFamily="18" charset="0"/>
                <a:cs typeface="Times New Roman" pitchFamily="18" charset="0"/>
              </a:rPr>
            </a:br>
            <a:r>
              <a:rPr lang="ru-RU" sz="3200" i="1" dirty="0">
                <a:latin typeface="Times New Roman" panose="02020603050405020304" pitchFamily="18" charset="0"/>
                <a:cs typeface="Times New Roman" pitchFamily="18" charset="0"/>
              </a:rPr>
              <a:t>[Все, (кто интересуется театром), знают имя Алексея Бахрушина].</a:t>
            </a:r>
          </a:p>
        </p:txBody>
      </p:sp>
      <p:sp>
        <p:nvSpPr>
          <p:cNvPr id="4" name="Прямоугольник 3">
            <a:extLst>
              <a:ext uri="{FF2B5EF4-FFF2-40B4-BE49-F238E27FC236}">
                <a16:creationId xmlns:a16="http://schemas.microsoft.com/office/drawing/2014/main" id="{F0F97E3B-864A-BA4D-834E-8BDC4FF198A8}"/>
              </a:ext>
            </a:extLst>
          </p:cNvPr>
          <p:cNvSpPr/>
          <p:nvPr/>
        </p:nvSpPr>
        <p:spPr>
          <a:xfrm>
            <a:off x="10755086" y="-210640"/>
            <a:ext cx="1436914" cy="7441396"/>
          </a:xfrm>
          <a:prstGeom prst="rect">
            <a:avLst/>
          </a:prstGeom>
          <a:solidFill>
            <a:srgbClr val="E11E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a:extLst>
              <a:ext uri="{FF2B5EF4-FFF2-40B4-BE49-F238E27FC236}">
                <a16:creationId xmlns:a16="http://schemas.microsoft.com/office/drawing/2014/main" id="{8483290F-49DF-D648-914F-B22CEA604E8F}"/>
              </a:ext>
            </a:extLst>
          </p:cNvPr>
          <p:cNvSpPr txBox="1"/>
          <p:nvPr/>
        </p:nvSpPr>
        <p:spPr>
          <a:xfrm>
            <a:off x="10714672" y="-196428"/>
            <a:ext cx="1169551" cy="5808288"/>
          </a:xfrm>
          <a:prstGeom prst="rect">
            <a:avLst/>
          </a:prstGeom>
          <a:noFill/>
        </p:spPr>
        <p:txBody>
          <a:bodyPr vert="vert270" wrap="square" rtlCol="0">
            <a:spAutoFit/>
          </a:bodyPr>
          <a:lstStyle/>
          <a:p>
            <a:pPr algn="ctr"/>
            <a:r>
              <a:rPr lang="ru-RU" sz="3200" b="1" spc="300" dirty="0">
                <a:solidFill>
                  <a:schemeClr val="bg1"/>
                </a:solidFill>
                <a:latin typeface="Times New Roman" panose="02020603050405020304" pitchFamily="18" charset="0"/>
                <a:cs typeface="Times New Roman" panose="02020603050405020304" pitchFamily="18" charset="0"/>
              </a:rPr>
              <a:t>ПОДЛЕЖАЩЕЕ И СКАЗУЕМОЕ</a:t>
            </a:r>
          </a:p>
        </p:txBody>
      </p:sp>
      <p:pic>
        <p:nvPicPr>
          <p:cNvPr id="6" name="Рисунок 5">
            <a:extLst>
              <a:ext uri="{FF2B5EF4-FFF2-40B4-BE49-F238E27FC236}">
                <a16:creationId xmlns:a16="http://schemas.microsoft.com/office/drawing/2014/main" id="{B441076C-C0E6-9542-AD31-A9FB07F347A3}"/>
              </a:ext>
            </a:extLst>
          </p:cNvPr>
          <p:cNvPicPr>
            <a:picLocks noChangeAspect="1"/>
          </p:cNvPicPr>
          <p:nvPr/>
        </p:nvPicPr>
        <p:blipFill>
          <a:blip r:embed="rId2"/>
          <a:stretch>
            <a:fillRect/>
          </a:stretch>
        </p:blipFill>
        <p:spPr>
          <a:xfrm flipH="1">
            <a:off x="9920882" y="5126636"/>
            <a:ext cx="1921127" cy="1921127"/>
          </a:xfrm>
          <a:prstGeom prst="rect">
            <a:avLst/>
          </a:prstGeom>
        </p:spPr>
      </p:pic>
    </p:spTree>
    <p:extLst>
      <p:ext uri="{BB962C8B-B14F-4D97-AF65-F5344CB8AC3E}">
        <p14:creationId xmlns:p14="http://schemas.microsoft.com/office/powerpoint/2010/main" val="2527794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5163" y="524656"/>
            <a:ext cx="8229600" cy="4306490"/>
          </a:xfrm>
        </p:spPr>
        <p:txBody>
          <a:bodyPr>
            <a:normAutofit fontScale="90000"/>
          </a:bodyPr>
          <a:lstStyle/>
          <a:p>
            <a:pPr algn="ctr"/>
            <a:r>
              <a:rPr lang="ru-RU" sz="3200" dirty="0">
                <a:latin typeface="Times New Roman" panose="02020603050405020304" pitchFamily="18" charset="0"/>
                <a:cs typeface="Times New Roman" pitchFamily="18" charset="0"/>
              </a:rPr>
              <a:t>Найдите </a:t>
            </a:r>
            <a:r>
              <a:rPr lang="ru-RU" sz="3200" b="1" dirty="0">
                <a:latin typeface="Times New Roman" panose="02020603050405020304" pitchFamily="18" charset="0"/>
                <a:cs typeface="Times New Roman" pitchFamily="18" charset="0"/>
              </a:rPr>
              <a:t>ошибки</a:t>
            </a:r>
            <a:r>
              <a:rPr lang="ru-RU" sz="3200" dirty="0">
                <a:latin typeface="Times New Roman" panose="02020603050405020304" pitchFamily="18" charset="0"/>
                <a:cs typeface="Times New Roman" pitchFamily="18" charset="0"/>
              </a:rPr>
              <a:t> и исправьте её</a:t>
            </a:r>
            <a:br>
              <a:rPr lang="ru-RU" sz="3200" dirty="0">
                <a:latin typeface="Times New Roman" panose="02020603050405020304" pitchFamily="18" charset="0"/>
                <a:cs typeface="Times New Roman" pitchFamily="18" charset="0"/>
              </a:rPr>
            </a:br>
            <a:br>
              <a:rPr lang="ru-RU" sz="3200" dirty="0">
                <a:latin typeface="Times New Roman" panose="02020603050405020304" pitchFamily="18" charset="0"/>
                <a:cs typeface="Times New Roman" pitchFamily="18" charset="0"/>
              </a:rPr>
            </a:br>
            <a:br>
              <a:rPr lang="ru-RU" sz="3200" dirty="0">
                <a:latin typeface="Times New Roman" panose="02020603050405020304" pitchFamily="18" charset="0"/>
                <a:cs typeface="Times New Roman" pitchFamily="18" charset="0"/>
              </a:rPr>
            </a:br>
            <a:r>
              <a:rPr lang="ru-RU" sz="3200" dirty="0">
                <a:latin typeface="Times New Roman" panose="02020603050405020304" pitchFamily="18" charset="0"/>
                <a:cs typeface="Times New Roman" pitchFamily="18" charset="0"/>
              </a:rPr>
              <a:t> </a:t>
            </a:r>
            <a:r>
              <a:rPr lang="ru-RU" dirty="0"/>
              <a:t> </a:t>
            </a:r>
            <a:r>
              <a:rPr lang="ru-RU" sz="3200" dirty="0">
                <a:latin typeface="Times New Roman" panose="02020603050405020304" pitchFamily="18" charset="0"/>
                <a:cs typeface="Times New Roman" panose="02020603050405020304" pitchFamily="18" charset="0"/>
              </a:rPr>
              <a:t>ООН объявил о решении вопроса по грузино-осетинскому конфликту.</a:t>
            </a:r>
            <a:br>
              <a:rPr lang="ru-RU" sz="3200" dirty="0">
                <a:latin typeface="Times New Roman" panose="02020603050405020304" pitchFamily="18" charset="0"/>
                <a:cs typeface="Times New Roman" panose="02020603050405020304" pitchFamily="18" charset="0"/>
              </a:rPr>
            </a:br>
            <a:br>
              <a:rPr lang="ru-RU" sz="3600" dirty="0">
                <a:latin typeface="Times New Roman" panose="02020603050405020304" pitchFamily="18" charset="0"/>
                <a:cs typeface="Times New Roman" panose="02020603050405020304" pitchFamily="18" charset="0"/>
              </a:rPr>
            </a:br>
            <a:r>
              <a:rPr lang="ru-RU" sz="3600" dirty="0">
                <a:latin typeface="Times New Roman" panose="02020603050405020304" pitchFamily="18" charset="0"/>
                <a:cs typeface="Times New Roman" panose="02020603050405020304" pitchFamily="18" charset="0"/>
              </a:rPr>
              <a:t> Кресло-качалка отремонтирована.</a:t>
            </a:r>
            <a:br>
              <a:rPr lang="ru-RU" dirty="0"/>
            </a:br>
            <a:br>
              <a:rPr lang="ru-RU" dirty="0"/>
            </a:br>
            <a:endParaRPr lang="ru-RU" sz="3200" dirty="0">
              <a:latin typeface="Times New Roman" panose="02020603050405020304" pitchFamily="18" charset="0"/>
              <a:cs typeface="Times New Roman" pitchFamily="18" charset="0"/>
            </a:endParaRPr>
          </a:p>
        </p:txBody>
      </p:sp>
      <p:sp>
        <p:nvSpPr>
          <p:cNvPr id="4" name="Прямоугольник 3">
            <a:extLst>
              <a:ext uri="{FF2B5EF4-FFF2-40B4-BE49-F238E27FC236}">
                <a16:creationId xmlns:a16="http://schemas.microsoft.com/office/drawing/2014/main" id="{27465B31-CCFD-914A-9256-BC2B7C2E00B9}"/>
              </a:ext>
            </a:extLst>
          </p:cNvPr>
          <p:cNvSpPr/>
          <p:nvPr/>
        </p:nvSpPr>
        <p:spPr>
          <a:xfrm>
            <a:off x="10755086" y="-165670"/>
            <a:ext cx="1436914" cy="7441396"/>
          </a:xfrm>
          <a:prstGeom prst="rect">
            <a:avLst/>
          </a:prstGeom>
          <a:solidFill>
            <a:srgbClr val="E11E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a:extLst>
              <a:ext uri="{FF2B5EF4-FFF2-40B4-BE49-F238E27FC236}">
                <a16:creationId xmlns:a16="http://schemas.microsoft.com/office/drawing/2014/main" id="{D736DFFB-9BD0-964D-806D-DC7D17A15B13}"/>
              </a:ext>
            </a:extLst>
          </p:cNvPr>
          <p:cNvPicPr>
            <a:picLocks noChangeAspect="1"/>
          </p:cNvPicPr>
          <p:nvPr/>
        </p:nvPicPr>
        <p:blipFill>
          <a:blip r:embed="rId2"/>
          <a:stretch>
            <a:fillRect/>
          </a:stretch>
        </p:blipFill>
        <p:spPr>
          <a:xfrm rot="1189458">
            <a:off x="1287696" y="4340536"/>
            <a:ext cx="2921813" cy="2921813"/>
          </a:xfrm>
          <a:prstGeom prst="rect">
            <a:avLst/>
          </a:prstGeom>
        </p:spPr>
      </p:pic>
      <p:sp>
        <p:nvSpPr>
          <p:cNvPr id="6" name="Овальная выноска 5">
            <a:extLst>
              <a:ext uri="{FF2B5EF4-FFF2-40B4-BE49-F238E27FC236}">
                <a16:creationId xmlns:a16="http://schemas.microsoft.com/office/drawing/2014/main" id="{8CE353BB-C66B-154E-A442-75B48E52FB29}"/>
              </a:ext>
            </a:extLst>
          </p:cNvPr>
          <p:cNvSpPr/>
          <p:nvPr/>
        </p:nvSpPr>
        <p:spPr>
          <a:xfrm rot="19363442">
            <a:off x="-819063" y="3708857"/>
            <a:ext cx="2542032" cy="2052609"/>
          </a:xfrm>
          <a:prstGeom prst="wedgeEllipseCallout">
            <a:avLst>
              <a:gd name="adj1" fmla="val 313"/>
              <a:gd name="adj2" fmla="val 63398"/>
            </a:avLst>
          </a:prstGeom>
          <a:solidFill>
            <a:srgbClr val="FBEBD7"/>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7" name="TextBox 6">
            <a:extLst>
              <a:ext uri="{FF2B5EF4-FFF2-40B4-BE49-F238E27FC236}">
                <a16:creationId xmlns:a16="http://schemas.microsoft.com/office/drawing/2014/main" id="{097705C5-F5BF-484F-8564-E80AADC2545F}"/>
              </a:ext>
            </a:extLst>
          </p:cNvPr>
          <p:cNvSpPr txBox="1"/>
          <p:nvPr/>
        </p:nvSpPr>
        <p:spPr>
          <a:xfrm rot="20269803">
            <a:off x="-67551" y="3967556"/>
            <a:ext cx="1702689" cy="1384995"/>
          </a:xfrm>
          <a:prstGeom prst="rect">
            <a:avLst/>
          </a:prstGeom>
          <a:noFill/>
        </p:spPr>
        <p:txBody>
          <a:bodyPr wrap="square" rtlCol="0">
            <a:spAutoFit/>
          </a:bodyPr>
          <a:lstStyle/>
          <a:p>
            <a:pPr algn="ctr"/>
            <a:r>
              <a:rPr lang="ru-RU" sz="2800" b="1" dirty="0">
                <a:latin typeface="Times New Roman" panose="02020603050405020304" pitchFamily="18" charset="0"/>
                <a:ea typeface="AppleGothic" pitchFamily="2" charset="-127"/>
                <a:cs typeface="Times New Roman" panose="02020603050405020304" pitchFamily="18" charset="0"/>
              </a:rPr>
              <a:t>Какое правило?</a:t>
            </a:r>
          </a:p>
        </p:txBody>
      </p:sp>
    </p:spTree>
    <p:extLst>
      <p:ext uri="{BB962C8B-B14F-4D97-AF65-F5344CB8AC3E}">
        <p14:creationId xmlns:p14="http://schemas.microsoft.com/office/powerpoint/2010/main" val="34999725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4538" y="156664"/>
            <a:ext cx="9046823" cy="5818658"/>
          </a:xfrm>
        </p:spPr>
        <p:txBody>
          <a:bodyPr>
            <a:normAutofit fontScale="90000"/>
          </a:bodyPr>
          <a:lstStyle/>
          <a:p>
            <a:pPr algn="ctr"/>
            <a:br>
              <a:rPr lang="ru-RU" sz="3200" b="1" i="1" dirty="0">
                <a:latin typeface="Times New Roman" panose="02020603050405020304" pitchFamily="18" charset="0"/>
                <a:cs typeface="Times New Roman" pitchFamily="18" charset="0"/>
              </a:rPr>
            </a:br>
            <a:r>
              <a:rPr lang="ru-RU" sz="3200" b="1" dirty="0">
                <a:latin typeface="Times New Roman" panose="02020603050405020304" pitchFamily="18" charset="0"/>
                <a:cs typeface="Times New Roman" panose="02020603050405020304" pitchFamily="18" charset="0"/>
              </a:rPr>
              <a:t>Род сложносокращённых слов определяется по ключевому слову: ООН – Организация Объединённых Наций (организация – главное слово в ж. р.)</a:t>
            </a:r>
            <a:br>
              <a:rPr lang="ru-RU" sz="3200" b="1" dirty="0">
                <a:latin typeface="Times New Roman" panose="02020603050405020304" pitchFamily="18" charset="0"/>
                <a:cs typeface="Times New Roman" panose="02020603050405020304" pitchFamily="18" charset="0"/>
              </a:rPr>
            </a:br>
            <a:br>
              <a:rPr lang="ru-RU" sz="3200" b="1" dirty="0">
                <a:latin typeface="Times New Roman" panose="02020603050405020304" pitchFamily="18" charset="0"/>
                <a:cs typeface="Times New Roman" panose="02020603050405020304" pitchFamily="18" charset="0"/>
              </a:rPr>
            </a:br>
            <a:r>
              <a:rPr lang="ru-RU" sz="3200" i="1" dirty="0">
                <a:latin typeface="Times New Roman" panose="02020603050405020304" pitchFamily="18" charset="0"/>
                <a:cs typeface="Times New Roman" panose="02020603050405020304" pitchFamily="18" charset="0"/>
              </a:rPr>
              <a:t>ООН объявила о решении вопроса по грузино-осетинскому конфликту</a:t>
            </a:r>
            <a:r>
              <a:rPr lang="ru-RU" dirty="0"/>
              <a:t>.</a:t>
            </a:r>
            <a:br>
              <a:rPr lang="ru-RU" dirty="0"/>
            </a:br>
            <a:br>
              <a:rPr lang="ru-RU" dirty="0"/>
            </a:br>
            <a:r>
              <a:rPr lang="ru-RU" sz="3600" b="1" dirty="0">
                <a:latin typeface="Times New Roman" panose="02020603050405020304" pitchFamily="18" charset="0"/>
                <a:cs typeface="Times New Roman" panose="02020603050405020304" pitchFamily="18" charset="0"/>
              </a:rPr>
              <a:t>Сказуемое согласуется с первым (главным) словом сложного существительного.</a:t>
            </a:r>
            <a:br>
              <a:rPr lang="ru-RU" sz="3600" dirty="0">
                <a:latin typeface="Times New Roman" panose="02020603050405020304" pitchFamily="18" charset="0"/>
                <a:cs typeface="Times New Roman" panose="02020603050405020304" pitchFamily="18" charset="0"/>
              </a:rPr>
            </a:br>
            <a:br>
              <a:rPr lang="ru-RU" sz="3600" dirty="0">
                <a:latin typeface="Times New Roman" panose="02020603050405020304" pitchFamily="18" charset="0"/>
                <a:cs typeface="Times New Roman" panose="02020603050405020304" pitchFamily="18" charset="0"/>
              </a:rPr>
            </a:br>
            <a:r>
              <a:rPr lang="ru-RU" sz="3600" i="1" dirty="0">
                <a:latin typeface="Times New Roman" panose="02020603050405020304" pitchFamily="18" charset="0"/>
                <a:cs typeface="Times New Roman" panose="02020603050405020304" pitchFamily="18" charset="0"/>
              </a:rPr>
              <a:t>Кресло-качалка отремонтировано.</a:t>
            </a:r>
            <a:endParaRPr lang="ru-RU" sz="3600" b="1" i="1" dirty="0">
              <a:latin typeface="Times New Roman" panose="02020603050405020304" pitchFamily="18" charset="0"/>
              <a:cs typeface="Times New Roman" pitchFamily="18" charset="0"/>
            </a:endParaRPr>
          </a:p>
        </p:txBody>
      </p:sp>
      <p:sp>
        <p:nvSpPr>
          <p:cNvPr id="4" name="Прямоугольник 3">
            <a:extLst>
              <a:ext uri="{FF2B5EF4-FFF2-40B4-BE49-F238E27FC236}">
                <a16:creationId xmlns:a16="http://schemas.microsoft.com/office/drawing/2014/main" id="{F0F97E3B-864A-BA4D-834E-8BDC4FF198A8}"/>
              </a:ext>
            </a:extLst>
          </p:cNvPr>
          <p:cNvSpPr/>
          <p:nvPr/>
        </p:nvSpPr>
        <p:spPr>
          <a:xfrm>
            <a:off x="10755086" y="-210640"/>
            <a:ext cx="1436914" cy="7441396"/>
          </a:xfrm>
          <a:prstGeom prst="rect">
            <a:avLst/>
          </a:prstGeom>
          <a:solidFill>
            <a:srgbClr val="E11E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a:extLst>
              <a:ext uri="{FF2B5EF4-FFF2-40B4-BE49-F238E27FC236}">
                <a16:creationId xmlns:a16="http://schemas.microsoft.com/office/drawing/2014/main" id="{8483290F-49DF-D648-914F-B22CEA604E8F}"/>
              </a:ext>
            </a:extLst>
          </p:cNvPr>
          <p:cNvSpPr txBox="1"/>
          <p:nvPr/>
        </p:nvSpPr>
        <p:spPr>
          <a:xfrm>
            <a:off x="10714672" y="-196428"/>
            <a:ext cx="1169551" cy="5808288"/>
          </a:xfrm>
          <a:prstGeom prst="rect">
            <a:avLst/>
          </a:prstGeom>
          <a:noFill/>
        </p:spPr>
        <p:txBody>
          <a:bodyPr vert="vert270" wrap="square" rtlCol="0">
            <a:spAutoFit/>
          </a:bodyPr>
          <a:lstStyle/>
          <a:p>
            <a:pPr algn="ctr"/>
            <a:r>
              <a:rPr lang="ru-RU" sz="3200" b="1" spc="300" dirty="0">
                <a:solidFill>
                  <a:schemeClr val="bg1"/>
                </a:solidFill>
                <a:latin typeface="Times New Roman" panose="02020603050405020304" pitchFamily="18" charset="0"/>
                <a:cs typeface="Times New Roman" panose="02020603050405020304" pitchFamily="18" charset="0"/>
              </a:rPr>
              <a:t>ПОДЛЕЖАЩЕЕ И СКАЗУЕМОЕ</a:t>
            </a:r>
          </a:p>
        </p:txBody>
      </p:sp>
      <p:pic>
        <p:nvPicPr>
          <p:cNvPr id="6" name="Рисунок 5">
            <a:extLst>
              <a:ext uri="{FF2B5EF4-FFF2-40B4-BE49-F238E27FC236}">
                <a16:creationId xmlns:a16="http://schemas.microsoft.com/office/drawing/2014/main" id="{B441076C-C0E6-9542-AD31-A9FB07F347A3}"/>
              </a:ext>
            </a:extLst>
          </p:cNvPr>
          <p:cNvPicPr>
            <a:picLocks noChangeAspect="1"/>
          </p:cNvPicPr>
          <p:nvPr/>
        </p:nvPicPr>
        <p:blipFill>
          <a:blip r:embed="rId2"/>
          <a:stretch>
            <a:fillRect/>
          </a:stretch>
        </p:blipFill>
        <p:spPr>
          <a:xfrm flipH="1">
            <a:off x="9920882" y="5126636"/>
            <a:ext cx="1921127" cy="1921127"/>
          </a:xfrm>
          <a:prstGeom prst="rect">
            <a:avLst/>
          </a:prstGeom>
        </p:spPr>
      </p:pic>
    </p:spTree>
    <p:extLst>
      <p:ext uri="{BB962C8B-B14F-4D97-AF65-F5344CB8AC3E}">
        <p14:creationId xmlns:p14="http://schemas.microsoft.com/office/powerpoint/2010/main" val="29985328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8;p1">
            <a:extLst>
              <a:ext uri="{FF2B5EF4-FFF2-40B4-BE49-F238E27FC236}">
                <a16:creationId xmlns:a16="http://schemas.microsoft.com/office/drawing/2014/main" id="{EDDEF1C6-E9E4-2446-B6DD-217EE664979B}"/>
              </a:ext>
            </a:extLst>
          </p:cNvPr>
          <p:cNvSpPr txBox="1"/>
          <p:nvPr/>
        </p:nvSpPr>
        <p:spPr>
          <a:xfrm>
            <a:off x="1415383" y="1137872"/>
            <a:ext cx="10014618" cy="1846659"/>
          </a:xfrm>
          <a:prstGeom prst="rect">
            <a:avLst/>
          </a:prstGeom>
          <a:noFill/>
          <a:ln>
            <a:noFill/>
          </a:ln>
        </p:spPr>
        <p:txBody>
          <a:bodyPr spcFirstLastPara="1" wrap="square" lIns="0" tIns="0" rIns="0" bIns="0" anchor="t" anchorCtr="0">
            <a:spAutoFit/>
          </a:bodyPr>
          <a:lstStyle/>
          <a:p>
            <a:r>
              <a:rPr lang="ru-RU" sz="6000" b="1" dirty="0">
                <a:solidFill>
                  <a:srgbClr val="00B050"/>
                </a:solidFill>
                <a:latin typeface="Times New Roman" panose="02020603050405020304" pitchFamily="18" charset="0"/>
                <a:cs typeface="Times New Roman" panose="02020603050405020304" pitchFamily="18" charset="0"/>
              </a:rPr>
              <a:t>ГРАММАТИЧЕСКИЕ </a:t>
            </a:r>
          </a:p>
          <a:p>
            <a:r>
              <a:rPr lang="ru-RU" sz="6000" b="1" dirty="0">
                <a:solidFill>
                  <a:srgbClr val="00B050"/>
                </a:solidFill>
                <a:latin typeface="Times New Roman" panose="02020603050405020304" pitchFamily="18" charset="0"/>
                <a:cs typeface="Times New Roman" panose="02020603050405020304" pitchFamily="18" charset="0"/>
              </a:rPr>
              <a:t>ОШИБКИ: ПРАКТИКА</a:t>
            </a:r>
            <a:endParaRPr lang="ru-RU" sz="8000" dirty="0">
              <a:solidFill>
                <a:srgbClr val="00B050"/>
              </a:solidFill>
              <a:latin typeface="Times New Roman" panose="02020603050405020304" pitchFamily="18" charset="0"/>
              <a:cs typeface="Times New Roman" panose="02020603050405020304" pitchFamily="18" charset="0"/>
            </a:endParaRPr>
          </a:p>
        </p:txBody>
      </p:sp>
      <p:sp>
        <p:nvSpPr>
          <p:cNvPr id="4" name="Прямоугольник 3">
            <a:extLst>
              <a:ext uri="{FF2B5EF4-FFF2-40B4-BE49-F238E27FC236}">
                <a16:creationId xmlns:a16="http://schemas.microsoft.com/office/drawing/2014/main" id="{045D119E-AB99-D84B-B3D5-B2A80AC464BD}"/>
              </a:ext>
            </a:extLst>
          </p:cNvPr>
          <p:cNvSpPr/>
          <p:nvPr/>
        </p:nvSpPr>
        <p:spPr>
          <a:xfrm rot="16200000">
            <a:off x="3640645" y="-732512"/>
            <a:ext cx="1436914" cy="10560061"/>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6"/>
              </a:solidFill>
            </a:endParaRPr>
          </a:p>
        </p:txBody>
      </p:sp>
    </p:spTree>
    <p:extLst>
      <p:ext uri="{BB962C8B-B14F-4D97-AF65-F5344CB8AC3E}">
        <p14:creationId xmlns:p14="http://schemas.microsoft.com/office/powerpoint/2010/main" val="19557211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367" y="1249051"/>
            <a:ext cx="10382109" cy="4306490"/>
          </a:xfrm>
        </p:spPr>
        <p:txBody>
          <a:bodyPr>
            <a:noAutofit/>
          </a:bodyPr>
          <a:lstStyle/>
          <a:p>
            <a:pPr>
              <a:lnSpc>
                <a:spcPts val="3280"/>
              </a:lnSpc>
              <a:spcBef>
                <a:spcPts val="1200"/>
              </a:spcBef>
            </a:pPr>
            <a:r>
              <a:rPr lang="ru-RU" sz="2400" dirty="0">
                <a:latin typeface="Times New Roman" panose="02020603050405020304" pitchFamily="18" charset="0"/>
                <a:cs typeface="Times New Roman" panose="02020603050405020304" pitchFamily="18" charset="0"/>
              </a:rPr>
              <a:t>1) </a:t>
            </a:r>
            <a:r>
              <a:rPr lang="ru-RU" sz="2400" dirty="0" err="1">
                <a:latin typeface="Times New Roman" panose="02020603050405020304" pitchFamily="18" charset="0"/>
                <a:cs typeface="Times New Roman" panose="02020603050405020304" pitchFamily="18" charset="0"/>
              </a:rPr>
              <a:t>Изобр_жая</a:t>
            </a:r>
            <a:r>
              <a:rPr lang="ru-RU" sz="2400" dirty="0">
                <a:latin typeface="Times New Roman" panose="02020603050405020304" pitchFamily="18" charset="0"/>
                <a:cs typeface="Times New Roman" panose="02020603050405020304" pitchFamily="18" charset="0"/>
              </a:rPr>
              <a:t> любой предмет для художника важно его </a:t>
            </a:r>
            <a:r>
              <a:rPr lang="ru-RU" sz="2400" dirty="0" err="1">
                <a:latin typeface="Times New Roman" panose="02020603050405020304" pitchFamily="18" charset="0"/>
                <a:cs typeface="Times New Roman" panose="02020603050405020304" pitchFamily="18" charset="0"/>
              </a:rPr>
              <a:t>собстве</a:t>
            </a:r>
            <a:r>
              <a:rPr lang="ru-RU" sz="2400" dirty="0">
                <a:latin typeface="Times New Roman" panose="02020603050405020304" pitchFamily="18" charset="0"/>
                <a:cs typeface="Times New Roman" panose="02020603050405020304" pitchFamily="18" charset="0"/>
              </a:rPr>
              <a:t>__</a:t>
            </a:r>
            <a:r>
              <a:rPr lang="ru-RU" sz="2400" dirty="0" err="1">
                <a:latin typeface="Times New Roman" panose="02020603050405020304" pitchFamily="18" charset="0"/>
                <a:cs typeface="Times New Roman" panose="02020603050405020304" pitchFamily="18" charset="0"/>
              </a:rPr>
              <a:t>ое</a:t>
            </a:r>
            <a:r>
              <a:rPr lang="ru-RU" sz="2400" dirty="0">
                <a:latin typeface="Times New Roman" panose="02020603050405020304" pitchFamily="18" charset="0"/>
                <a:cs typeface="Times New Roman" panose="02020603050405020304" pitchFamily="18" charset="0"/>
              </a:rPr>
              <a:t> мироощущение.</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2) Пользуясь автомобильными справочниками требуется много времени на ремонт машины.</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3) </a:t>
            </a:r>
            <a:r>
              <a:rPr lang="ru-RU" sz="2400" dirty="0" err="1">
                <a:latin typeface="Times New Roman" panose="02020603050405020304" pitchFamily="18" charset="0"/>
                <a:cs typeface="Times New Roman" panose="02020603050405020304" pitchFamily="18" charset="0"/>
              </a:rPr>
              <a:t>Вышев</a:t>
            </a:r>
            <a:r>
              <a:rPr lang="ru-RU" sz="2400" dirty="0">
                <a:latin typeface="Times New Roman" panose="02020603050405020304" pitchFamily="18" charset="0"/>
                <a:cs typeface="Times New Roman" panose="02020603050405020304" pitchFamily="18" charset="0"/>
              </a:rPr>
              <a:t> на сцену певцы </a:t>
            </a:r>
            <a:r>
              <a:rPr lang="ru-RU" sz="2400" dirty="0" err="1">
                <a:latin typeface="Times New Roman" panose="02020603050405020304" pitchFamily="18" charset="0"/>
                <a:cs typeface="Times New Roman" panose="02020603050405020304" pitchFamily="18" charset="0"/>
              </a:rPr>
              <a:t>покл_нились</a:t>
            </a:r>
            <a:r>
              <a:rPr lang="ru-RU" sz="2400" dirty="0">
                <a:latin typeface="Times New Roman" panose="02020603050405020304" pitchFamily="18" charset="0"/>
                <a:cs typeface="Times New Roman" panose="02020603050405020304" pitchFamily="18" charset="0"/>
              </a:rPr>
              <a:t>.</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4) Рисуя мои мысли всегда текли </a:t>
            </a:r>
            <a:r>
              <a:rPr lang="ru-RU" sz="2400" dirty="0" err="1">
                <a:latin typeface="Times New Roman" panose="02020603050405020304" pitchFamily="18" charset="0"/>
                <a:cs typeface="Times New Roman" panose="02020603050405020304" pitchFamily="18" charset="0"/>
              </a:rPr>
              <a:t>сп_койно</a:t>
            </a:r>
            <a:r>
              <a:rPr lang="ru-RU" sz="2400" dirty="0">
                <a:latin typeface="Times New Roman" panose="02020603050405020304" pitchFamily="18" charset="0"/>
                <a:cs typeface="Times New Roman" panose="02020603050405020304" pitchFamily="18" charset="0"/>
              </a:rPr>
              <a:t>.</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5) На картине “Вратарь” </a:t>
            </a:r>
            <a:r>
              <a:rPr lang="ru-RU" sz="2400" dirty="0" err="1">
                <a:latin typeface="Times New Roman" panose="02020603050405020304" pitchFamily="18" charset="0"/>
                <a:cs typeface="Times New Roman" panose="02020603050405020304" pitchFamily="18" charset="0"/>
              </a:rPr>
              <a:t>изобр_жен</a:t>
            </a:r>
            <a:r>
              <a:rPr lang="ru-RU" sz="2400" dirty="0">
                <a:latin typeface="Times New Roman" panose="02020603050405020304" pitchFamily="18" charset="0"/>
                <a:cs typeface="Times New Roman" panose="02020603050405020304" pitchFamily="18" charset="0"/>
              </a:rPr>
              <a:t> мальчик широко </a:t>
            </a:r>
            <a:r>
              <a:rPr lang="ru-RU" sz="2400" dirty="0" err="1">
                <a:latin typeface="Times New Roman" panose="02020603050405020304" pitchFamily="18" charset="0"/>
                <a:cs typeface="Times New Roman" panose="02020603050405020304" pitchFamily="18" charset="0"/>
              </a:rPr>
              <a:t>ра</a:t>
            </a:r>
            <a:r>
              <a:rPr lang="ru-RU" sz="2400" dirty="0">
                <a:latin typeface="Times New Roman" panose="02020603050405020304" pitchFamily="18" charset="0"/>
                <a:cs typeface="Times New Roman" panose="02020603050405020304" pitchFamily="18" charset="0"/>
              </a:rPr>
              <a:t>(с/</a:t>
            </a:r>
            <a:r>
              <a:rPr lang="ru-RU" sz="2400" dirty="0" err="1">
                <a:latin typeface="Times New Roman" panose="02020603050405020304" pitchFamily="18" charset="0"/>
                <a:cs typeface="Times New Roman" panose="02020603050405020304" pitchFamily="18" charset="0"/>
              </a:rPr>
              <a:t>сс</a:t>
            </a:r>
            <a:r>
              <a:rPr lang="ru-RU" sz="2400" dirty="0">
                <a:latin typeface="Times New Roman" panose="02020603050405020304" pitchFamily="18" charset="0"/>
                <a:cs typeface="Times New Roman" panose="02020603050405020304" pitchFamily="18" charset="0"/>
              </a:rPr>
              <a:t>)</a:t>
            </a:r>
            <a:r>
              <a:rPr lang="ru-RU" sz="2400" dirty="0" err="1">
                <a:latin typeface="Times New Roman" panose="02020603050405020304" pitchFamily="18" charset="0"/>
                <a:cs typeface="Times New Roman" panose="02020603050405020304" pitchFamily="18" charset="0"/>
              </a:rPr>
              <a:t>тавив</a:t>
            </a:r>
            <a:r>
              <a:rPr lang="ru-RU" sz="2400" dirty="0">
                <a:latin typeface="Times New Roman" panose="02020603050405020304" pitchFamily="18" charset="0"/>
                <a:cs typeface="Times New Roman" panose="02020603050405020304" pitchFamily="18" charset="0"/>
              </a:rPr>
              <a:t> ноги упершись руками в колени.</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6) Прочитав роман М.Ю. Лермонтова “Герой нашего времени” мне запомнилась проблема одиночества.</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7) </a:t>
            </a:r>
            <a:r>
              <a:rPr lang="ru-RU" sz="2400" dirty="0" err="1">
                <a:latin typeface="Times New Roman" panose="02020603050405020304" pitchFamily="18" charset="0"/>
                <a:cs typeface="Times New Roman" panose="02020603050405020304" pitchFamily="18" charset="0"/>
              </a:rPr>
              <a:t>Пр_ближаясь</a:t>
            </a:r>
            <a:r>
              <a:rPr lang="ru-RU" sz="2400" dirty="0">
                <a:latin typeface="Times New Roman" panose="02020603050405020304" pitchFamily="18" charset="0"/>
                <a:cs typeface="Times New Roman" panose="02020603050405020304" pitchFamily="18" charset="0"/>
              </a:rPr>
              <a:t> к девяти часам стало смеркаться.</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8) </a:t>
            </a:r>
            <a:r>
              <a:rPr lang="ru-RU" sz="2400" dirty="0" err="1">
                <a:latin typeface="Times New Roman" panose="02020603050405020304" pitchFamily="18" charset="0"/>
                <a:cs typeface="Times New Roman" panose="02020603050405020304" pitchFamily="18" charset="0"/>
              </a:rPr>
              <a:t>Пр_ступая</a:t>
            </a:r>
            <a:r>
              <a:rPr lang="ru-RU" sz="2400" dirty="0">
                <a:latin typeface="Times New Roman" panose="02020603050405020304" pitchFamily="18" charset="0"/>
                <a:cs typeface="Times New Roman" panose="02020603050405020304" pitchFamily="18" charset="0"/>
              </a:rPr>
              <a:t> к сочинению надо составить план работы.</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9) Наклеивая обои стена оказалась неровной.</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10)  Перелезая через забор высота его меня поразила.</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11) Подарив маме цветы я поздравлю ее с праздником.</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12) Катя выберет новое платье увидев все варианты в магазине.</a:t>
            </a:r>
          </a:p>
        </p:txBody>
      </p:sp>
      <p:sp>
        <p:nvSpPr>
          <p:cNvPr id="4" name="Прямоугольник 3">
            <a:extLst>
              <a:ext uri="{FF2B5EF4-FFF2-40B4-BE49-F238E27FC236}">
                <a16:creationId xmlns:a16="http://schemas.microsoft.com/office/drawing/2014/main" id="{27465B31-CCFD-914A-9256-BC2B7C2E00B9}"/>
              </a:ext>
            </a:extLst>
          </p:cNvPr>
          <p:cNvSpPr/>
          <p:nvPr/>
        </p:nvSpPr>
        <p:spPr>
          <a:xfrm>
            <a:off x="10659416" y="-318402"/>
            <a:ext cx="1436914" cy="744139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a:extLst>
              <a:ext uri="{FF2B5EF4-FFF2-40B4-BE49-F238E27FC236}">
                <a16:creationId xmlns:a16="http://schemas.microsoft.com/office/drawing/2014/main" id="{4B0201D5-ECD1-224A-8136-402EBD1D5158}"/>
              </a:ext>
            </a:extLst>
          </p:cNvPr>
          <p:cNvPicPr>
            <a:picLocks noChangeAspect="1"/>
          </p:cNvPicPr>
          <p:nvPr/>
        </p:nvPicPr>
        <p:blipFill>
          <a:blip r:embed="rId2"/>
          <a:stretch>
            <a:fillRect/>
          </a:stretch>
        </p:blipFill>
        <p:spPr>
          <a:xfrm rot="20228246">
            <a:off x="10303395" y="4596482"/>
            <a:ext cx="2340294" cy="2340294"/>
          </a:xfrm>
          <a:prstGeom prst="rect">
            <a:avLst/>
          </a:prstGeom>
        </p:spPr>
      </p:pic>
      <p:sp>
        <p:nvSpPr>
          <p:cNvPr id="10" name="Овальная выноска 9">
            <a:extLst>
              <a:ext uri="{FF2B5EF4-FFF2-40B4-BE49-F238E27FC236}">
                <a16:creationId xmlns:a16="http://schemas.microsoft.com/office/drawing/2014/main" id="{B5ECE80F-A079-C944-A87B-3929E815AABE}"/>
              </a:ext>
            </a:extLst>
          </p:cNvPr>
          <p:cNvSpPr/>
          <p:nvPr/>
        </p:nvSpPr>
        <p:spPr>
          <a:xfrm rot="870199">
            <a:off x="10485613" y="3578777"/>
            <a:ext cx="1706387" cy="978283"/>
          </a:xfrm>
          <a:prstGeom prst="wedgeEllipseCallout">
            <a:avLst>
              <a:gd name="adj1" fmla="val 313"/>
              <a:gd name="adj2" fmla="val 63398"/>
            </a:avLst>
          </a:prstGeom>
          <a:solidFill>
            <a:srgbClr val="FBEBD7"/>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11" name="TextBox 10">
            <a:extLst>
              <a:ext uri="{FF2B5EF4-FFF2-40B4-BE49-F238E27FC236}">
                <a16:creationId xmlns:a16="http://schemas.microsoft.com/office/drawing/2014/main" id="{9D252BA7-60CC-8748-96A4-5417562C5C83}"/>
              </a:ext>
            </a:extLst>
          </p:cNvPr>
          <p:cNvSpPr txBox="1"/>
          <p:nvPr/>
        </p:nvSpPr>
        <p:spPr>
          <a:xfrm rot="432544">
            <a:off x="10422358" y="3695888"/>
            <a:ext cx="1911030" cy="707886"/>
          </a:xfrm>
          <a:prstGeom prst="rect">
            <a:avLst/>
          </a:prstGeom>
          <a:noFill/>
        </p:spPr>
        <p:txBody>
          <a:bodyPr wrap="square" rtlCol="0">
            <a:spAutoFit/>
          </a:bodyPr>
          <a:lstStyle/>
          <a:p>
            <a:pPr algn="ctr"/>
            <a:r>
              <a:rPr lang="ru-RU" sz="2000" b="1" dirty="0">
                <a:latin typeface="Times New Roman" panose="02020603050405020304" pitchFamily="18" charset="0"/>
                <a:ea typeface="AppleGothic" pitchFamily="2" charset="-127"/>
                <a:cs typeface="Times New Roman" panose="02020603050405020304" pitchFamily="18" charset="0"/>
              </a:rPr>
              <a:t>Какое правило?</a:t>
            </a:r>
          </a:p>
        </p:txBody>
      </p:sp>
    </p:spTree>
    <p:extLst>
      <p:ext uri="{BB962C8B-B14F-4D97-AF65-F5344CB8AC3E}">
        <p14:creationId xmlns:p14="http://schemas.microsoft.com/office/powerpoint/2010/main" val="40582088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367" y="1249051"/>
            <a:ext cx="10382109" cy="4306490"/>
          </a:xfrm>
        </p:spPr>
        <p:txBody>
          <a:bodyPr>
            <a:noAutofit/>
          </a:bodyPr>
          <a:lstStyle/>
          <a:p>
            <a:pPr>
              <a:lnSpc>
                <a:spcPts val="3280"/>
              </a:lnSpc>
              <a:spcBef>
                <a:spcPts val="1200"/>
              </a:spcBef>
            </a:pPr>
            <a:r>
              <a:rPr lang="ru-RU" sz="2400" dirty="0">
                <a:latin typeface="Times New Roman" panose="02020603050405020304" pitchFamily="18" charset="0"/>
                <a:cs typeface="Times New Roman" panose="02020603050405020304" pitchFamily="18" charset="0"/>
              </a:rPr>
              <a:t>1) </a:t>
            </a:r>
            <a:r>
              <a:rPr lang="ru-RU" sz="2400" dirty="0" err="1">
                <a:latin typeface="Times New Roman" panose="02020603050405020304" pitchFamily="18" charset="0"/>
                <a:cs typeface="Times New Roman" panose="02020603050405020304" pitchFamily="18" charset="0"/>
              </a:rPr>
              <a:t>Изобр_жая</a:t>
            </a:r>
            <a:r>
              <a:rPr lang="ru-RU" sz="2400" dirty="0">
                <a:latin typeface="Times New Roman" panose="02020603050405020304" pitchFamily="18" charset="0"/>
                <a:cs typeface="Times New Roman" panose="02020603050405020304" pitchFamily="18" charset="0"/>
              </a:rPr>
              <a:t> любой предмет для художника важно его </a:t>
            </a:r>
            <a:r>
              <a:rPr lang="ru-RU" sz="2400" dirty="0" err="1">
                <a:latin typeface="Times New Roman" panose="02020603050405020304" pitchFamily="18" charset="0"/>
                <a:cs typeface="Times New Roman" panose="02020603050405020304" pitchFamily="18" charset="0"/>
              </a:rPr>
              <a:t>собстве</a:t>
            </a:r>
            <a:r>
              <a:rPr lang="ru-RU" sz="2400" dirty="0">
                <a:latin typeface="Times New Roman" panose="02020603050405020304" pitchFamily="18" charset="0"/>
                <a:cs typeface="Times New Roman" panose="02020603050405020304" pitchFamily="18" charset="0"/>
              </a:rPr>
              <a:t>__</a:t>
            </a:r>
            <a:r>
              <a:rPr lang="ru-RU" sz="2400" dirty="0" err="1">
                <a:latin typeface="Times New Roman" panose="02020603050405020304" pitchFamily="18" charset="0"/>
                <a:cs typeface="Times New Roman" panose="02020603050405020304" pitchFamily="18" charset="0"/>
              </a:rPr>
              <a:t>ое</a:t>
            </a:r>
            <a:r>
              <a:rPr lang="ru-RU" sz="2400" dirty="0">
                <a:latin typeface="Times New Roman" panose="02020603050405020304" pitchFamily="18" charset="0"/>
                <a:cs typeface="Times New Roman" panose="02020603050405020304" pitchFamily="18" charset="0"/>
              </a:rPr>
              <a:t> мироощущение.</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2) Пользуясь автомобильными справочниками требуется много времени на ремонт машины.</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3) </a:t>
            </a:r>
            <a:r>
              <a:rPr lang="ru-RU" sz="2400" dirty="0" err="1">
                <a:latin typeface="Times New Roman" panose="02020603050405020304" pitchFamily="18" charset="0"/>
                <a:cs typeface="Times New Roman" panose="02020603050405020304" pitchFamily="18" charset="0"/>
              </a:rPr>
              <a:t>Вышев</a:t>
            </a:r>
            <a:r>
              <a:rPr lang="ru-RU" sz="2400" dirty="0">
                <a:latin typeface="Times New Roman" panose="02020603050405020304" pitchFamily="18" charset="0"/>
                <a:cs typeface="Times New Roman" panose="02020603050405020304" pitchFamily="18" charset="0"/>
              </a:rPr>
              <a:t> на сцену певцы </a:t>
            </a:r>
            <a:r>
              <a:rPr lang="ru-RU" sz="2400" dirty="0" err="1">
                <a:latin typeface="Times New Roman" panose="02020603050405020304" pitchFamily="18" charset="0"/>
                <a:cs typeface="Times New Roman" panose="02020603050405020304" pitchFamily="18" charset="0"/>
              </a:rPr>
              <a:t>покл_нились</a:t>
            </a:r>
            <a:r>
              <a:rPr lang="ru-RU" sz="2400" dirty="0">
                <a:latin typeface="Times New Roman" panose="02020603050405020304" pitchFamily="18" charset="0"/>
                <a:cs typeface="Times New Roman" panose="02020603050405020304" pitchFamily="18" charset="0"/>
              </a:rPr>
              <a:t>.</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4) Рисуя мои мысли всегда текли </a:t>
            </a:r>
            <a:r>
              <a:rPr lang="ru-RU" sz="2400" dirty="0" err="1">
                <a:latin typeface="Times New Roman" panose="02020603050405020304" pitchFamily="18" charset="0"/>
                <a:cs typeface="Times New Roman" panose="02020603050405020304" pitchFamily="18" charset="0"/>
              </a:rPr>
              <a:t>сп_койно</a:t>
            </a:r>
            <a:r>
              <a:rPr lang="ru-RU" sz="2400" dirty="0">
                <a:latin typeface="Times New Roman" panose="02020603050405020304" pitchFamily="18" charset="0"/>
                <a:cs typeface="Times New Roman" panose="02020603050405020304" pitchFamily="18" charset="0"/>
              </a:rPr>
              <a:t>.</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5) На картине “Вратарь” </a:t>
            </a:r>
            <a:r>
              <a:rPr lang="ru-RU" sz="2400" dirty="0" err="1">
                <a:latin typeface="Times New Roman" panose="02020603050405020304" pitchFamily="18" charset="0"/>
                <a:cs typeface="Times New Roman" panose="02020603050405020304" pitchFamily="18" charset="0"/>
              </a:rPr>
              <a:t>изобр_жен</a:t>
            </a:r>
            <a:r>
              <a:rPr lang="ru-RU" sz="2400" dirty="0">
                <a:latin typeface="Times New Roman" panose="02020603050405020304" pitchFamily="18" charset="0"/>
                <a:cs typeface="Times New Roman" panose="02020603050405020304" pitchFamily="18" charset="0"/>
              </a:rPr>
              <a:t> мальчик широко </a:t>
            </a:r>
            <a:r>
              <a:rPr lang="ru-RU" sz="2400" dirty="0" err="1">
                <a:latin typeface="Times New Roman" panose="02020603050405020304" pitchFamily="18" charset="0"/>
                <a:cs typeface="Times New Roman" panose="02020603050405020304" pitchFamily="18" charset="0"/>
              </a:rPr>
              <a:t>ра</a:t>
            </a:r>
            <a:r>
              <a:rPr lang="ru-RU" sz="2400" dirty="0">
                <a:latin typeface="Times New Roman" panose="02020603050405020304" pitchFamily="18" charset="0"/>
                <a:cs typeface="Times New Roman" panose="02020603050405020304" pitchFamily="18" charset="0"/>
              </a:rPr>
              <a:t>(с/</a:t>
            </a:r>
            <a:r>
              <a:rPr lang="ru-RU" sz="2400" dirty="0" err="1">
                <a:latin typeface="Times New Roman" panose="02020603050405020304" pitchFamily="18" charset="0"/>
                <a:cs typeface="Times New Roman" panose="02020603050405020304" pitchFamily="18" charset="0"/>
              </a:rPr>
              <a:t>сс</a:t>
            </a:r>
            <a:r>
              <a:rPr lang="ru-RU" sz="2400" dirty="0">
                <a:latin typeface="Times New Roman" panose="02020603050405020304" pitchFamily="18" charset="0"/>
                <a:cs typeface="Times New Roman" panose="02020603050405020304" pitchFamily="18" charset="0"/>
              </a:rPr>
              <a:t>)</a:t>
            </a:r>
            <a:r>
              <a:rPr lang="ru-RU" sz="2400" dirty="0" err="1">
                <a:latin typeface="Times New Roman" panose="02020603050405020304" pitchFamily="18" charset="0"/>
                <a:cs typeface="Times New Roman" panose="02020603050405020304" pitchFamily="18" charset="0"/>
              </a:rPr>
              <a:t>тавив</a:t>
            </a:r>
            <a:r>
              <a:rPr lang="ru-RU" sz="2400" dirty="0">
                <a:latin typeface="Times New Roman" panose="02020603050405020304" pitchFamily="18" charset="0"/>
                <a:cs typeface="Times New Roman" panose="02020603050405020304" pitchFamily="18" charset="0"/>
              </a:rPr>
              <a:t> ноги упершись руками в колени.</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6) Прочитав роман М.Ю. Лермонтова “Герой нашего времени” мне запомнилась проблема одиночества.</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7) </a:t>
            </a:r>
            <a:r>
              <a:rPr lang="ru-RU" sz="2400" dirty="0" err="1">
                <a:latin typeface="Times New Roman" panose="02020603050405020304" pitchFamily="18" charset="0"/>
                <a:cs typeface="Times New Roman" panose="02020603050405020304" pitchFamily="18" charset="0"/>
              </a:rPr>
              <a:t>Пр_ближаясь</a:t>
            </a:r>
            <a:r>
              <a:rPr lang="ru-RU" sz="2400" dirty="0">
                <a:latin typeface="Times New Roman" panose="02020603050405020304" pitchFamily="18" charset="0"/>
                <a:cs typeface="Times New Roman" panose="02020603050405020304" pitchFamily="18" charset="0"/>
              </a:rPr>
              <a:t> к девяти часам стало смеркаться.</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8) </a:t>
            </a:r>
            <a:r>
              <a:rPr lang="ru-RU" sz="2400" dirty="0" err="1">
                <a:latin typeface="Times New Roman" panose="02020603050405020304" pitchFamily="18" charset="0"/>
                <a:cs typeface="Times New Roman" panose="02020603050405020304" pitchFamily="18" charset="0"/>
              </a:rPr>
              <a:t>Пр_ступая</a:t>
            </a:r>
            <a:r>
              <a:rPr lang="ru-RU" sz="2400" dirty="0">
                <a:latin typeface="Times New Roman" panose="02020603050405020304" pitchFamily="18" charset="0"/>
                <a:cs typeface="Times New Roman" panose="02020603050405020304" pitchFamily="18" charset="0"/>
              </a:rPr>
              <a:t> к сочинению надо составить план работы.</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9) Наклеивая обои стена оказалась неровной.</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10)  Перелезая через забор высота его меня поразила.</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11) Подарив маме цветы я поздравлю ее с праздником.</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12) Катя выберет новое платье увидев все варианты в магазине.</a:t>
            </a:r>
          </a:p>
        </p:txBody>
      </p:sp>
      <p:sp>
        <p:nvSpPr>
          <p:cNvPr id="4" name="Прямоугольник 3">
            <a:extLst>
              <a:ext uri="{FF2B5EF4-FFF2-40B4-BE49-F238E27FC236}">
                <a16:creationId xmlns:a16="http://schemas.microsoft.com/office/drawing/2014/main" id="{27465B31-CCFD-914A-9256-BC2B7C2E00B9}"/>
              </a:ext>
            </a:extLst>
          </p:cNvPr>
          <p:cNvSpPr/>
          <p:nvPr/>
        </p:nvSpPr>
        <p:spPr>
          <a:xfrm>
            <a:off x="10659416" y="-318402"/>
            <a:ext cx="1436914" cy="744139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a:extLst>
              <a:ext uri="{FF2B5EF4-FFF2-40B4-BE49-F238E27FC236}">
                <a16:creationId xmlns:a16="http://schemas.microsoft.com/office/drawing/2014/main" id="{223402A0-6043-7E46-A5D6-DBEC6EE58C23}"/>
              </a:ext>
            </a:extLst>
          </p:cNvPr>
          <p:cNvPicPr>
            <a:picLocks noChangeAspect="1"/>
          </p:cNvPicPr>
          <p:nvPr/>
        </p:nvPicPr>
        <p:blipFill>
          <a:blip r:embed="rId2"/>
          <a:stretch>
            <a:fillRect/>
          </a:stretch>
        </p:blipFill>
        <p:spPr>
          <a:xfrm>
            <a:off x="9658763" y="4746370"/>
            <a:ext cx="2192646" cy="2192646"/>
          </a:xfrm>
          <a:prstGeom prst="rect">
            <a:avLst/>
          </a:prstGeom>
        </p:spPr>
      </p:pic>
      <p:sp>
        <p:nvSpPr>
          <p:cNvPr id="8" name="Овальная выноска 7">
            <a:extLst>
              <a:ext uri="{FF2B5EF4-FFF2-40B4-BE49-F238E27FC236}">
                <a16:creationId xmlns:a16="http://schemas.microsoft.com/office/drawing/2014/main" id="{DD968C14-C657-3549-9CD2-07D1005A0EE8}"/>
              </a:ext>
            </a:extLst>
          </p:cNvPr>
          <p:cNvSpPr/>
          <p:nvPr/>
        </p:nvSpPr>
        <p:spPr>
          <a:xfrm rot="870199">
            <a:off x="10485613" y="3578777"/>
            <a:ext cx="1706387" cy="978283"/>
          </a:xfrm>
          <a:prstGeom prst="wedgeEllipseCallout">
            <a:avLst>
              <a:gd name="adj1" fmla="val 313"/>
              <a:gd name="adj2" fmla="val 63398"/>
            </a:avLst>
          </a:prstGeom>
          <a:solidFill>
            <a:srgbClr val="FBEBD7"/>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12" name="TextBox 11">
            <a:extLst>
              <a:ext uri="{FF2B5EF4-FFF2-40B4-BE49-F238E27FC236}">
                <a16:creationId xmlns:a16="http://schemas.microsoft.com/office/drawing/2014/main" id="{730AF5D1-14DD-B449-9AEC-464B40F66EF6}"/>
              </a:ext>
            </a:extLst>
          </p:cNvPr>
          <p:cNvSpPr txBox="1"/>
          <p:nvPr/>
        </p:nvSpPr>
        <p:spPr>
          <a:xfrm rot="1061796">
            <a:off x="10281524" y="3802718"/>
            <a:ext cx="2114562" cy="646331"/>
          </a:xfrm>
          <a:prstGeom prst="rect">
            <a:avLst/>
          </a:prstGeom>
          <a:noFill/>
        </p:spPr>
        <p:txBody>
          <a:bodyPr wrap="square" rtlCol="0">
            <a:spAutoFit/>
          </a:bodyPr>
          <a:lstStyle/>
          <a:p>
            <a:pPr algn="ctr"/>
            <a:r>
              <a:rPr lang="ru-RU" b="1" dirty="0">
                <a:latin typeface="Times New Roman" panose="02020603050405020304" pitchFamily="18" charset="0"/>
                <a:ea typeface="AppleGothic" pitchFamily="2" charset="-127"/>
                <a:cs typeface="Times New Roman" panose="02020603050405020304" pitchFamily="18" charset="0"/>
              </a:rPr>
              <a:t>Деепричастный оборот!</a:t>
            </a:r>
          </a:p>
        </p:txBody>
      </p:sp>
    </p:spTree>
    <p:extLst>
      <p:ext uri="{BB962C8B-B14F-4D97-AF65-F5344CB8AC3E}">
        <p14:creationId xmlns:p14="http://schemas.microsoft.com/office/powerpoint/2010/main" val="7837414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1EC23B7B-D69E-6945-B626-FD94A857D627}"/>
              </a:ext>
            </a:extLst>
          </p:cNvPr>
          <p:cNvPicPr>
            <a:picLocks noChangeAspect="1"/>
          </p:cNvPicPr>
          <p:nvPr/>
        </p:nvPicPr>
        <p:blipFill>
          <a:blip r:embed="rId2"/>
          <a:stretch>
            <a:fillRect/>
          </a:stretch>
        </p:blipFill>
        <p:spPr>
          <a:xfrm>
            <a:off x="8087096" y="1803400"/>
            <a:ext cx="3505860" cy="3505860"/>
          </a:xfrm>
          <a:prstGeom prst="rect">
            <a:avLst/>
          </a:prstGeom>
        </p:spPr>
      </p:pic>
      <p:sp>
        <p:nvSpPr>
          <p:cNvPr id="5" name="Прямоугольник 4">
            <a:extLst>
              <a:ext uri="{FF2B5EF4-FFF2-40B4-BE49-F238E27FC236}">
                <a16:creationId xmlns:a16="http://schemas.microsoft.com/office/drawing/2014/main" id="{338A4173-B118-4E45-8DEA-964E21FB1E22}"/>
              </a:ext>
            </a:extLst>
          </p:cNvPr>
          <p:cNvSpPr/>
          <p:nvPr/>
        </p:nvSpPr>
        <p:spPr>
          <a:xfrm rot="16200000">
            <a:off x="3569393" y="-4413862"/>
            <a:ext cx="1436914" cy="10560061"/>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6"/>
              </a:solidFill>
            </a:endParaRPr>
          </a:p>
        </p:txBody>
      </p:sp>
      <p:sp>
        <p:nvSpPr>
          <p:cNvPr id="2" name="Заголовок 1">
            <a:extLst>
              <a:ext uri="{FF2B5EF4-FFF2-40B4-BE49-F238E27FC236}">
                <a16:creationId xmlns:a16="http://schemas.microsoft.com/office/drawing/2014/main" id="{219CE77B-1333-4944-B6D3-0EDB893F4028}"/>
              </a:ext>
            </a:extLst>
          </p:cNvPr>
          <p:cNvSpPr>
            <a:spLocks noGrp="1"/>
          </p:cNvSpPr>
          <p:nvPr>
            <p:ph type="title"/>
          </p:nvPr>
        </p:nvSpPr>
        <p:spPr/>
        <p:txBody>
          <a:bodyPr/>
          <a:lstStyle/>
          <a:p>
            <a:r>
              <a:rPr lang="ru-RU" b="1" dirty="0">
                <a:solidFill>
                  <a:schemeClr val="bg1"/>
                </a:solidFill>
              </a:rPr>
              <a:t>ПАРНАЯ//ГРУППОВАЯ РАБОТА</a:t>
            </a:r>
          </a:p>
        </p:txBody>
      </p:sp>
      <p:sp>
        <p:nvSpPr>
          <p:cNvPr id="6" name="Заголовок 1">
            <a:extLst>
              <a:ext uri="{FF2B5EF4-FFF2-40B4-BE49-F238E27FC236}">
                <a16:creationId xmlns:a16="http://schemas.microsoft.com/office/drawing/2014/main" id="{D85F5969-9701-954C-AC40-0095AA9178E1}"/>
              </a:ext>
            </a:extLst>
          </p:cNvPr>
          <p:cNvSpPr txBox="1">
            <a:spLocks/>
          </p:cNvSpPr>
          <p:nvPr/>
        </p:nvSpPr>
        <p:spPr>
          <a:xfrm>
            <a:off x="503712" y="1908102"/>
            <a:ext cx="7488382" cy="46233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742950" indent="-742950">
              <a:buAutoNum type="arabicPeriod"/>
            </a:pPr>
            <a:r>
              <a:rPr lang="ru-RU" sz="3600" b="1" dirty="0"/>
              <a:t>Прочитать все предложения и обозначить, какой вид ошибки их объединяет;</a:t>
            </a:r>
          </a:p>
          <a:p>
            <a:pPr marL="742950" indent="-742950">
              <a:buAutoNum type="arabicPeriod"/>
            </a:pPr>
            <a:endParaRPr lang="ru-RU" sz="3600" b="1" dirty="0"/>
          </a:p>
          <a:p>
            <a:pPr marL="742950" indent="-742950">
              <a:buAutoNum type="arabicPeriod"/>
            </a:pPr>
            <a:r>
              <a:rPr lang="ru-RU" sz="3600" b="1" dirty="0"/>
              <a:t>Устно сформулировать правила;</a:t>
            </a:r>
          </a:p>
          <a:p>
            <a:pPr marL="742950" indent="-742950">
              <a:buAutoNum type="arabicPeriod"/>
            </a:pPr>
            <a:endParaRPr lang="ru-RU" sz="3600" b="1" dirty="0"/>
          </a:p>
          <a:p>
            <a:pPr marL="742950" indent="-742950">
              <a:buAutoNum type="arabicPeriod"/>
            </a:pPr>
            <a:r>
              <a:rPr lang="ru-RU" sz="3600" b="1" dirty="0"/>
              <a:t>Исправить в предложениях грамматические ошибки (6 – письменно, 6 – устно)</a:t>
            </a:r>
          </a:p>
        </p:txBody>
      </p:sp>
    </p:spTree>
    <p:extLst>
      <p:ext uri="{BB962C8B-B14F-4D97-AF65-F5344CB8AC3E}">
        <p14:creationId xmlns:p14="http://schemas.microsoft.com/office/powerpoint/2010/main" val="30953183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367" y="1249051"/>
            <a:ext cx="10382109" cy="4306490"/>
          </a:xfrm>
        </p:spPr>
        <p:txBody>
          <a:bodyPr>
            <a:noAutofit/>
          </a:bodyPr>
          <a:lstStyle/>
          <a:p>
            <a:r>
              <a:rPr lang="ru-RU" sz="2200" dirty="0">
                <a:latin typeface="Times New Roman" panose="02020603050405020304" pitchFamily="18" charset="0"/>
                <a:cs typeface="Times New Roman" panose="02020603050405020304" pitchFamily="18" charset="0"/>
              </a:rPr>
              <a:t>1) Вопреки р_(з/с)пр_</a:t>
            </a:r>
            <a:r>
              <a:rPr lang="ru-RU" sz="2200" dirty="0" err="1">
                <a:latin typeface="Times New Roman" panose="02020603050405020304" pitchFamily="18" charset="0"/>
                <a:cs typeface="Times New Roman" panose="02020603050405020304" pitchFamily="18" charset="0"/>
              </a:rPr>
              <a:t>странё</a:t>
            </a:r>
            <a:r>
              <a:rPr lang="ru-RU" sz="2200" dirty="0">
                <a:latin typeface="Times New Roman" panose="02020603050405020304" pitchFamily="18" charset="0"/>
                <a:cs typeface="Times New Roman" panose="02020603050405020304" pitchFamily="18" charset="0"/>
              </a:rPr>
              <a:t>__ого мнения верблюды не хранят воду в своих горбах.</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2) Отважный смотритель рискуя жизнью бросился (на)перерез </a:t>
            </a:r>
            <a:r>
              <a:rPr lang="ru-RU" sz="2200" dirty="0" err="1">
                <a:latin typeface="Times New Roman" panose="02020603050405020304" pitchFamily="18" charset="0"/>
                <a:cs typeface="Times New Roman" panose="02020603050405020304" pitchFamily="18" charset="0"/>
              </a:rPr>
              <a:t>понёсш</a:t>
            </a:r>
            <a:r>
              <a:rPr lang="ru-RU" sz="2200" dirty="0">
                <a:latin typeface="Times New Roman" panose="02020603050405020304" pitchFamily="18" charset="0"/>
                <a:cs typeface="Times New Roman" panose="02020603050405020304" pitchFamily="18" charset="0"/>
              </a:rPr>
              <a:t>___</a:t>
            </a:r>
            <a:r>
              <a:rPr lang="ru-RU" sz="2200" dirty="0" err="1">
                <a:latin typeface="Times New Roman" panose="02020603050405020304" pitchFamily="18" charset="0"/>
                <a:cs typeface="Times New Roman" panose="02020603050405020304" pitchFamily="18" charset="0"/>
              </a:rPr>
              <a:t>ся</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вскач</a:t>
            </a:r>
            <a:r>
              <a:rPr lang="ru-RU" sz="2200" dirty="0">
                <a:latin typeface="Times New Roman" panose="02020603050405020304" pitchFamily="18" charset="0"/>
                <a:cs typeface="Times New Roman" panose="02020603050405020304" pitchFamily="18" charset="0"/>
              </a:rPr>
              <a:t>_ коня.</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3) Вопреки указания директора отгрузка товаров </a:t>
            </a:r>
            <a:r>
              <a:rPr lang="ru-RU" sz="2200" dirty="0" err="1">
                <a:latin typeface="Times New Roman" panose="02020603050405020304" pitchFamily="18" charset="0"/>
                <a:cs typeface="Times New Roman" panose="02020603050405020304" pitchFamily="18" charset="0"/>
              </a:rPr>
              <a:t>востребова</a:t>
            </a:r>
            <a:r>
              <a:rPr lang="ru-RU" sz="2200" dirty="0">
                <a:latin typeface="Times New Roman" panose="02020603050405020304" pitchFamily="18" charset="0"/>
                <a:cs typeface="Times New Roman" panose="02020603050405020304" pitchFamily="18" charset="0"/>
              </a:rPr>
              <a:t>__</a:t>
            </a:r>
            <a:r>
              <a:rPr lang="ru-RU" sz="2200" dirty="0" err="1">
                <a:latin typeface="Times New Roman" panose="02020603050405020304" pitchFamily="18" charset="0"/>
                <a:cs typeface="Times New Roman" panose="02020603050405020304" pitchFamily="18" charset="0"/>
              </a:rPr>
              <a:t>ых</a:t>
            </a:r>
            <a:r>
              <a:rPr lang="ru-RU" sz="2200" dirty="0">
                <a:latin typeface="Times New Roman" panose="02020603050405020304" pitchFamily="18" charset="0"/>
                <a:cs typeface="Times New Roman" panose="02020603050405020304" pitchFamily="18" charset="0"/>
              </a:rPr>
              <a:t> потребителями не была начата в срок.</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4) По </a:t>
            </a:r>
            <a:r>
              <a:rPr lang="ru-RU" sz="2200" dirty="0" err="1">
                <a:latin typeface="Times New Roman" panose="02020603050405020304" pitchFamily="18" charset="0"/>
                <a:cs typeface="Times New Roman" panose="02020603050405020304" pitchFamily="18" charset="0"/>
              </a:rPr>
              <a:t>пр_езду</a:t>
            </a:r>
            <a:r>
              <a:rPr lang="ru-RU" sz="2200" dirty="0">
                <a:latin typeface="Times New Roman" panose="02020603050405020304" pitchFamily="18" charset="0"/>
                <a:cs typeface="Times New Roman" panose="02020603050405020304" pitchFamily="18" charset="0"/>
              </a:rPr>
              <a:t> в Пятигорск Танечка решила отправиться в ближайший магазин для рукодельниц.</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5) Благодаря оперативного вмешательства властей последствия бунта стихии быстро удалось устранить.</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6) Даже сейчас по </a:t>
            </a:r>
            <a:r>
              <a:rPr lang="ru-RU" sz="2200" dirty="0" err="1">
                <a:latin typeface="Times New Roman" panose="02020603050405020304" pitchFamily="18" charset="0"/>
                <a:cs typeface="Times New Roman" panose="02020603050405020304" pitchFamily="18" charset="0"/>
              </a:rPr>
              <a:t>прошествию</a:t>
            </a:r>
            <a:r>
              <a:rPr lang="ru-RU" sz="2200" dirty="0">
                <a:latin typeface="Times New Roman" panose="02020603050405020304" pitchFamily="18" charset="0"/>
                <a:cs typeface="Times New Roman" panose="02020603050405020304" pitchFamily="18" charset="0"/>
              </a:rPr>
              <a:t> многих лет Толику было тяжело вспоминать о том времени когда он остался в полном </a:t>
            </a:r>
            <a:r>
              <a:rPr lang="ru-RU" sz="2200" dirty="0" err="1">
                <a:latin typeface="Times New Roman" panose="02020603050405020304" pitchFamily="18" charset="0"/>
                <a:cs typeface="Times New Roman" panose="02020603050405020304" pitchFamily="18" charset="0"/>
              </a:rPr>
              <a:t>од_ноч_стве</a:t>
            </a:r>
            <a:r>
              <a:rPr lang="ru-RU" sz="2200" dirty="0">
                <a:latin typeface="Times New Roman" panose="02020603050405020304" pitchFamily="18" charset="0"/>
                <a:cs typeface="Times New Roman" panose="02020603050405020304" pitchFamily="18" charset="0"/>
              </a:rPr>
              <a:t>.</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7) По окончанию отпуска Лидия Николаевна с головой погрузилась в работу.</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8) Работая с Катей над проектом Оксана </a:t>
            </a:r>
            <a:r>
              <a:rPr lang="ru-RU" sz="2200" dirty="0" err="1">
                <a:latin typeface="Times New Roman" panose="02020603050405020304" pitchFamily="18" charset="0"/>
                <a:cs typeface="Times New Roman" panose="02020603050405020304" pitchFamily="18" charset="0"/>
              </a:rPr>
              <a:t>пор_жалась</a:t>
            </a:r>
            <a:r>
              <a:rPr lang="ru-RU" sz="2200" dirty="0">
                <a:latin typeface="Times New Roman" panose="02020603050405020304" pitchFamily="18" charset="0"/>
                <a:cs typeface="Times New Roman" panose="02020603050405020304" pitchFamily="18" charset="0"/>
              </a:rPr>
              <a:t> настойчивости и </a:t>
            </a:r>
            <a:r>
              <a:rPr lang="ru-RU" sz="2200" dirty="0" err="1">
                <a:latin typeface="Times New Roman" panose="02020603050405020304" pitchFamily="18" charset="0"/>
                <a:cs typeface="Times New Roman" panose="02020603050405020304" pitchFamily="18" charset="0"/>
              </a:rPr>
              <a:t>работосп_собности</a:t>
            </a:r>
            <a:r>
              <a:rPr lang="ru-RU" sz="2200" dirty="0">
                <a:latin typeface="Times New Roman" panose="02020603050405020304" pitchFamily="18" charset="0"/>
                <a:cs typeface="Times New Roman" panose="02020603050405020304" pitchFamily="18" charset="0"/>
              </a:rPr>
              <a:t> подруги которая вопреки неблагоприятных обстоятельств твёрдой рукой вела дело к успеху.</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9) Согласно результатов и(с/</a:t>
            </a:r>
            <a:r>
              <a:rPr lang="ru-RU" sz="2200" dirty="0" err="1">
                <a:latin typeface="Times New Roman" panose="02020603050405020304" pitchFamily="18" charset="0"/>
                <a:cs typeface="Times New Roman" panose="02020603050405020304" pitchFamily="18" charset="0"/>
              </a:rPr>
              <a:t>сс</a:t>
            </a:r>
            <a:r>
              <a:rPr lang="ru-RU" sz="2200" dirty="0">
                <a:latin typeface="Times New Roman" panose="02020603050405020304" pitchFamily="18" charset="0"/>
                <a:cs typeface="Times New Roman" panose="02020603050405020304" pitchFamily="18" charset="0"/>
              </a:rPr>
              <a:t>)</a:t>
            </a:r>
            <a:r>
              <a:rPr lang="ru-RU" sz="2200" dirty="0" err="1">
                <a:latin typeface="Times New Roman" panose="02020603050405020304" pitchFamily="18" charset="0"/>
                <a:cs typeface="Times New Roman" panose="02020603050405020304" pitchFamily="18" charset="0"/>
              </a:rPr>
              <a:t>ледования</a:t>
            </a:r>
            <a:r>
              <a:rPr lang="ru-RU" sz="2200" dirty="0">
                <a:latin typeface="Times New Roman" panose="02020603050405020304" pitchFamily="18" charset="0"/>
                <a:cs typeface="Times New Roman" panose="02020603050405020304" pitchFamily="18" charset="0"/>
              </a:rPr>
              <a:t> российских экономистов для 60 процентов населения актуален вопрос сбережения </a:t>
            </a:r>
            <a:r>
              <a:rPr lang="ru-RU" sz="2200" dirty="0" err="1">
                <a:latin typeface="Times New Roman" panose="02020603050405020304" pitchFamily="18" charset="0"/>
                <a:cs typeface="Times New Roman" panose="02020603050405020304" pitchFamily="18" charset="0"/>
              </a:rPr>
              <a:t>заработа</a:t>
            </a:r>
            <a:r>
              <a:rPr lang="ru-RU" sz="2200" dirty="0">
                <a:latin typeface="Times New Roman" panose="02020603050405020304" pitchFamily="18" charset="0"/>
                <a:cs typeface="Times New Roman" panose="02020603050405020304" pitchFamily="18" charset="0"/>
              </a:rPr>
              <a:t>__</a:t>
            </a:r>
            <a:r>
              <a:rPr lang="ru-RU" sz="2200" dirty="0" err="1">
                <a:latin typeface="Times New Roman" panose="02020603050405020304" pitchFamily="18" charset="0"/>
                <a:cs typeface="Times New Roman" panose="02020603050405020304" pitchFamily="18" charset="0"/>
              </a:rPr>
              <a:t>ых</a:t>
            </a:r>
            <a:r>
              <a:rPr lang="ru-RU" sz="2200" dirty="0">
                <a:latin typeface="Times New Roman" panose="02020603050405020304" pitchFamily="18" charset="0"/>
                <a:cs typeface="Times New Roman" panose="02020603050405020304" pitchFamily="18" charset="0"/>
              </a:rPr>
              <a:t> денег.</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10) Он то </a:t>
            </a:r>
            <a:r>
              <a:rPr lang="ru-RU" sz="2200" dirty="0" err="1">
                <a:latin typeface="Times New Roman" panose="02020603050405020304" pitchFamily="18" charset="0"/>
                <a:cs typeface="Times New Roman" panose="02020603050405020304" pitchFamily="18" charset="0"/>
              </a:rPr>
              <a:t>зам_рал</a:t>
            </a:r>
            <a:r>
              <a:rPr lang="ru-RU" sz="2200" dirty="0">
                <a:latin typeface="Times New Roman" panose="02020603050405020304" pitchFamily="18" charset="0"/>
                <a:cs typeface="Times New Roman" panose="02020603050405020304" pitchFamily="18" charset="0"/>
              </a:rPr>
              <a:t> качаясь на пятках то припадая к земле мчался (на)перерез автомобиля.</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11) </a:t>
            </a:r>
            <a:r>
              <a:rPr lang="ru-RU" sz="2200" dirty="0" err="1">
                <a:latin typeface="Times New Roman" panose="02020603050405020304" pitchFamily="18" charset="0"/>
                <a:cs typeface="Times New Roman" panose="02020603050405020304" pitchFamily="18" charset="0"/>
              </a:rPr>
              <a:t>Благ_даря</a:t>
            </a:r>
            <a:r>
              <a:rPr lang="ru-RU" sz="2200" dirty="0">
                <a:latin typeface="Times New Roman" panose="02020603050405020304" pitchFamily="18" charset="0"/>
                <a:cs typeface="Times New Roman" panose="02020603050405020304" pitchFamily="18" charset="0"/>
              </a:rPr>
              <a:t> наличия у предприятия автотранспорта для перевозки служащих специалисты всегда (во)время оказываются на </a:t>
            </a:r>
            <a:r>
              <a:rPr lang="ru-RU" sz="2200" dirty="0" err="1">
                <a:latin typeface="Times New Roman" panose="02020603050405020304" pitchFamily="18" charset="0"/>
                <a:cs typeface="Times New Roman" panose="02020603050405020304" pitchFamily="18" charset="0"/>
              </a:rPr>
              <a:t>об_ектах</a:t>
            </a:r>
            <a:r>
              <a:rPr lang="ru-RU" sz="2200" dirty="0">
                <a:latin typeface="Times New Roman" panose="02020603050405020304" pitchFamily="18" charset="0"/>
                <a:cs typeface="Times New Roman" panose="02020603050405020304" pitchFamily="18" charset="0"/>
              </a:rPr>
              <a:t>.</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12) Благодаря тёплых дней </a:t>
            </a:r>
            <a:r>
              <a:rPr lang="ru-RU" sz="2200" dirty="0" err="1">
                <a:latin typeface="Times New Roman" panose="02020603050405020304" pitchFamily="18" charset="0"/>
                <a:cs typeface="Times New Roman" panose="02020603050405020304" pitchFamily="18" charset="0"/>
              </a:rPr>
              <a:t>з_лотой</a:t>
            </a:r>
            <a:r>
              <a:rPr lang="ru-RU" sz="2200" dirty="0">
                <a:latin typeface="Times New Roman" panose="02020603050405020304" pitchFamily="18" charset="0"/>
                <a:cs typeface="Times New Roman" panose="02020603050405020304" pitchFamily="18" charset="0"/>
              </a:rPr>
              <a:t> осени лес как будто </a:t>
            </a:r>
            <a:r>
              <a:rPr lang="ru-RU" sz="2200" dirty="0" err="1">
                <a:latin typeface="Times New Roman" panose="02020603050405020304" pitchFamily="18" charset="0"/>
                <a:cs typeface="Times New Roman" panose="02020603050405020304" pitchFamily="18" charset="0"/>
              </a:rPr>
              <a:t>пом_лодел</a:t>
            </a:r>
            <a:r>
              <a:rPr lang="ru-RU" sz="2200" dirty="0">
                <a:latin typeface="Times New Roman" panose="02020603050405020304" pitchFamily="18" charset="0"/>
                <a:cs typeface="Times New Roman" panose="02020603050405020304" pitchFamily="18" charset="0"/>
              </a:rPr>
              <a:t>.</a:t>
            </a:r>
          </a:p>
        </p:txBody>
      </p:sp>
      <p:sp>
        <p:nvSpPr>
          <p:cNvPr id="4" name="Прямоугольник 3">
            <a:extLst>
              <a:ext uri="{FF2B5EF4-FFF2-40B4-BE49-F238E27FC236}">
                <a16:creationId xmlns:a16="http://schemas.microsoft.com/office/drawing/2014/main" id="{27465B31-CCFD-914A-9256-BC2B7C2E00B9}"/>
              </a:ext>
            </a:extLst>
          </p:cNvPr>
          <p:cNvSpPr/>
          <p:nvPr/>
        </p:nvSpPr>
        <p:spPr>
          <a:xfrm>
            <a:off x="10659416" y="-318402"/>
            <a:ext cx="1436914" cy="744139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a:extLst>
              <a:ext uri="{FF2B5EF4-FFF2-40B4-BE49-F238E27FC236}">
                <a16:creationId xmlns:a16="http://schemas.microsoft.com/office/drawing/2014/main" id="{4B0201D5-ECD1-224A-8136-402EBD1D5158}"/>
              </a:ext>
            </a:extLst>
          </p:cNvPr>
          <p:cNvPicPr>
            <a:picLocks noChangeAspect="1"/>
          </p:cNvPicPr>
          <p:nvPr/>
        </p:nvPicPr>
        <p:blipFill>
          <a:blip r:embed="rId2"/>
          <a:stretch>
            <a:fillRect/>
          </a:stretch>
        </p:blipFill>
        <p:spPr>
          <a:xfrm rot="20228246">
            <a:off x="10303395" y="4596482"/>
            <a:ext cx="2340294" cy="2340294"/>
          </a:xfrm>
          <a:prstGeom prst="rect">
            <a:avLst/>
          </a:prstGeom>
        </p:spPr>
      </p:pic>
      <p:sp>
        <p:nvSpPr>
          <p:cNvPr id="10" name="Овальная выноска 9">
            <a:extLst>
              <a:ext uri="{FF2B5EF4-FFF2-40B4-BE49-F238E27FC236}">
                <a16:creationId xmlns:a16="http://schemas.microsoft.com/office/drawing/2014/main" id="{B5ECE80F-A079-C944-A87B-3929E815AABE}"/>
              </a:ext>
            </a:extLst>
          </p:cNvPr>
          <p:cNvSpPr/>
          <p:nvPr/>
        </p:nvSpPr>
        <p:spPr>
          <a:xfrm rot="870199">
            <a:off x="10485613" y="3578777"/>
            <a:ext cx="1706387" cy="978283"/>
          </a:xfrm>
          <a:prstGeom prst="wedgeEllipseCallout">
            <a:avLst>
              <a:gd name="adj1" fmla="val 313"/>
              <a:gd name="adj2" fmla="val 63398"/>
            </a:avLst>
          </a:prstGeom>
          <a:solidFill>
            <a:srgbClr val="FBEBD7"/>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11" name="TextBox 10">
            <a:extLst>
              <a:ext uri="{FF2B5EF4-FFF2-40B4-BE49-F238E27FC236}">
                <a16:creationId xmlns:a16="http://schemas.microsoft.com/office/drawing/2014/main" id="{9D252BA7-60CC-8748-96A4-5417562C5C83}"/>
              </a:ext>
            </a:extLst>
          </p:cNvPr>
          <p:cNvSpPr txBox="1"/>
          <p:nvPr/>
        </p:nvSpPr>
        <p:spPr>
          <a:xfrm rot="432544">
            <a:off x="10422358" y="3695888"/>
            <a:ext cx="1911030" cy="707886"/>
          </a:xfrm>
          <a:prstGeom prst="rect">
            <a:avLst/>
          </a:prstGeom>
          <a:noFill/>
        </p:spPr>
        <p:txBody>
          <a:bodyPr wrap="square" rtlCol="0">
            <a:spAutoFit/>
          </a:bodyPr>
          <a:lstStyle/>
          <a:p>
            <a:pPr algn="ctr"/>
            <a:r>
              <a:rPr lang="ru-RU" sz="2000" b="1" dirty="0">
                <a:latin typeface="Times New Roman" panose="02020603050405020304" pitchFamily="18" charset="0"/>
                <a:ea typeface="AppleGothic" pitchFamily="2" charset="-127"/>
                <a:cs typeface="Times New Roman" panose="02020603050405020304" pitchFamily="18" charset="0"/>
              </a:rPr>
              <a:t>Какое правило?</a:t>
            </a:r>
          </a:p>
        </p:txBody>
      </p:sp>
    </p:spTree>
    <p:extLst>
      <p:ext uri="{BB962C8B-B14F-4D97-AF65-F5344CB8AC3E}">
        <p14:creationId xmlns:p14="http://schemas.microsoft.com/office/powerpoint/2010/main" val="2510125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4793" y="-869430"/>
            <a:ext cx="10223291" cy="6400799"/>
          </a:xfrm>
        </p:spPr>
        <p:txBody>
          <a:bodyPr>
            <a:normAutofit/>
          </a:bodyPr>
          <a:lstStyle/>
          <a:p>
            <a:pPr algn="ctr"/>
            <a:r>
              <a:rPr lang="ru-RU" dirty="0"/>
              <a:t>  </a:t>
            </a:r>
            <a:r>
              <a:rPr lang="ru-RU" sz="4000" dirty="0">
                <a:latin typeface="Times New Roman" pitchFamily="18" charset="0"/>
                <a:cs typeface="Times New Roman" pitchFamily="18" charset="0"/>
              </a:rPr>
              <a:t>Найдите </a:t>
            </a:r>
            <a:r>
              <a:rPr lang="ru-RU" sz="4000" b="1" dirty="0">
                <a:latin typeface="Times New Roman" pitchFamily="18" charset="0"/>
                <a:cs typeface="Times New Roman" pitchFamily="18" charset="0"/>
              </a:rPr>
              <a:t>ошибку</a:t>
            </a:r>
            <a:r>
              <a:rPr lang="ru-RU" sz="4000" dirty="0">
                <a:latin typeface="Times New Roman" pitchFamily="18" charset="0"/>
                <a:cs typeface="Times New Roman" pitchFamily="18" charset="0"/>
              </a:rPr>
              <a:t>, исправьте её</a:t>
            </a:r>
            <a:br>
              <a:rPr lang="ru-RU" sz="4000" dirty="0">
                <a:latin typeface="Times New Roman" pitchFamily="18" charset="0"/>
                <a:cs typeface="Times New Roman" pitchFamily="18" charset="0"/>
              </a:rPr>
            </a:br>
            <a:br>
              <a:rPr lang="ru-RU" sz="4000" dirty="0">
                <a:latin typeface="Times New Roman" pitchFamily="18" charset="0"/>
                <a:cs typeface="Times New Roman" pitchFamily="18" charset="0"/>
              </a:rPr>
            </a:br>
            <a:r>
              <a:rPr lang="ru-RU" sz="4000" dirty="0">
                <a:latin typeface="Times New Roman" pitchFamily="18" charset="0"/>
                <a:cs typeface="Times New Roman" pitchFamily="18" charset="0"/>
              </a:rPr>
              <a:t>     Мы любим рассуждать о счастье и что такое любовь.</a:t>
            </a:r>
          </a:p>
        </p:txBody>
      </p:sp>
      <p:sp>
        <p:nvSpPr>
          <p:cNvPr id="3" name="Прямоугольник 2">
            <a:extLst>
              <a:ext uri="{FF2B5EF4-FFF2-40B4-BE49-F238E27FC236}">
                <a16:creationId xmlns:a16="http://schemas.microsoft.com/office/drawing/2014/main" id="{9AC0AC1A-9BA6-244C-A77F-BCA5918D9A3F}"/>
              </a:ext>
            </a:extLst>
          </p:cNvPr>
          <p:cNvSpPr/>
          <p:nvPr/>
        </p:nvSpPr>
        <p:spPr>
          <a:xfrm>
            <a:off x="10755086" y="-210640"/>
            <a:ext cx="1436914" cy="7441396"/>
          </a:xfrm>
          <a:prstGeom prst="rect">
            <a:avLst/>
          </a:prstGeom>
          <a:solidFill>
            <a:srgbClr val="E11E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a:extLst>
              <a:ext uri="{FF2B5EF4-FFF2-40B4-BE49-F238E27FC236}">
                <a16:creationId xmlns:a16="http://schemas.microsoft.com/office/drawing/2014/main" id="{0E6EA33B-A5D8-F34C-ADF9-D8BA3B81ABB8}"/>
              </a:ext>
            </a:extLst>
          </p:cNvPr>
          <p:cNvPicPr>
            <a:picLocks noChangeAspect="1"/>
          </p:cNvPicPr>
          <p:nvPr/>
        </p:nvPicPr>
        <p:blipFill>
          <a:blip r:embed="rId2"/>
          <a:stretch>
            <a:fillRect/>
          </a:stretch>
        </p:blipFill>
        <p:spPr>
          <a:xfrm rot="1189458">
            <a:off x="1287696" y="4340536"/>
            <a:ext cx="2921813" cy="2921813"/>
          </a:xfrm>
          <a:prstGeom prst="rect">
            <a:avLst/>
          </a:prstGeom>
        </p:spPr>
      </p:pic>
      <p:sp>
        <p:nvSpPr>
          <p:cNvPr id="6" name="Овальная выноска 5">
            <a:extLst>
              <a:ext uri="{FF2B5EF4-FFF2-40B4-BE49-F238E27FC236}">
                <a16:creationId xmlns:a16="http://schemas.microsoft.com/office/drawing/2014/main" id="{8134821B-0E21-BD47-B07B-E2FA58D9D5EA}"/>
              </a:ext>
            </a:extLst>
          </p:cNvPr>
          <p:cNvSpPr/>
          <p:nvPr/>
        </p:nvSpPr>
        <p:spPr>
          <a:xfrm rot="19363442">
            <a:off x="-819063" y="3708857"/>
            <a:ext cx="2542032" cy="2052609"/>
          </a:xfrm>
          <a:prstGeom prst="wedgeEllipseCallout">
            <a:avLst>
              <a:gd name="adj1" fmla="val 313"/>
              <a:gd name="adj2" fmla="val 63398"/>
            </a:avLst>
          </a:prstGeom>
          <a:solidFill>
            <a:srgbClr val="FBEBD7"/>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7" name="TextBox 6">
            <a:extLst>
              <a:ext uri="{FF2B5EF4-FFF2-40B4-BE49-F238E27FC236}">
                <a16:creationId xmlns:a16="http://schemas.microsoft.com/office/drawing/2014/main" id="{5C39D218-C4B3-9544-B705-C397073349F7}"/>
              </a:ext>
            </a:extLst>
          </p:cNvPr>
          <p:cNvSpPr txBox="1"/>
          <p:nvPr/>
        </p:nvSpPr>
        <p:spPr>
          <a:xfrm rot="20269803">
            <a:off x="-67551" y="3967556"/>
            <a:ext cx="1702689" cy="1384995"/>
          </a:xfrm>
          <a:prstGeom prst="rect">
            <a:avLst/>
          </a:prstGeom>
          <a:noFill/>
        </p:spPr>
        <p:txBody>
          <a:bodyPr wrap="square" rtlCol="0">
            <a:spAutoFit/>
          </a:bodyPr>
          <a:lstStyle/>
          <a:p>
            <a:pPr algn="ctr"/>
            <a:r>
              <a:rPr lang="ru-RU" sz="2800" b="1" dirty="0">
                <a:latin typeface="Times New Roman" panose="02020603050405020304" pitchFamily="18" charset="0"/>
                <a:ea typeface="AppleGothic" pitchFamily="2" charset="-127"/>
                <a:cs typeface="Times New Roman" panose="02020603050405020304" pitchFamily="18" charset="0"/>
              </a:rPr>
              <a:t>Какое правило?</a:t>
            </a:r>
          </a:p>
        </p:txBody>
      </p:sp>
    </p:spTree>
    <p:extLst>
      <p:ext uri="{BB962C8B-B14F-4D97-AF65-F5344CB8AC3E}">
        <p14:creationId xmlns:p14="http://schemas.microsoft.com/office/powerpoint/2010/main" val="25248166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367" y="1249051"/>
            <a:ext cx="10382109" cy="4306490"/>
          </a:xfrm>
        </p:spPr>
        <p:txBody>
          <a:bodyPr>
            <a:noAutofit/>
          </a:bodyPr>
          <a:lstStyle/>
          <a:p>
            <a:r>
              <a:rPr lang="ru-RU" sz="2200" dirty="0">
                <a:latin typeface="Times New Roman" panose="02020603050405020304" pitchFamily="18" charset="0"/>
                <a:cs typeface="Times New Roman" panose="02020603050405020304" pitchFamily="18" charset="0"/>
              </a:rPr>
              <a:t>1) Вопреки р_(з/с)пр_</a:t>
            </a:r>
            <a:r>
              <a:rPr lang="ru-RU" sz="2200" dirty="0" err="1">
                <a:latin typeface="Times New Roman" panose="02020603050405020304" pitchFamily="18" charset="0"/>
                <a:cs typeface="Times New Roman" panose="02020603050405020304" pitchFamily="18" charset="0"/>
              </a:rPr>
              <a:t>странё</a:t>
            </a:r>
            <a:r>
              <a:rPr lang="ru-RU" sz="2200" dirty="0">
                <a:latin typeface="Times New Roman" panose="02020603050405020304" pitchFamily="18" charset="0"/>
                <a:cs typeface="Times New Roman" panose="02020603050405020304" pitchFamily="18" charset="0"/>
              </a:rPr>
              <a:t>__ого мнения верблюды не хранят воду в своих горбах.</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2) Отважный смотритель рискуя жизнью бросился (на)перерез </a:t>
            </a:r>
            <a:r>
              <a:rPr lang="ru-RU" sz="2200" dirty="0" err="1">
                <a:latin typeface="Times New Roman" panose="02020603050405020304" pitchFamily="18" charset="0"/>
                <a:cs typeface="Times New Roman" panose="02020603050405020304" pitchFamily="18" charset="0"/>
              </a:rPr>
              <a:t>понёсш</a:t>
            </a:r>
            <a:r>
              <a:rPr lang="ru-RU" sz="2200" dirty="0">
                <a:latin typeface="Times New Roman" panose="02020603050405020304" pitchFamily="18" charset="0"/>
                <a:cs typeface="Times New Roman" panose="02020603050405020304" pitchFamily="18" charset="0"/>
              </a:rPr>
              <a:t>___</a:t>
            </a:r>
            <a:r>
              <a:rPr lang="ru-RU" sz="2200" dirty="0" err="1">
                <a:latin typeface="Times New Roman" panose="02020603050405020304" pitchFamily="18" charset="0"/>
                <a:cs typeface="Times New Roman" panose="02020603050405020304" pitchFamily="18" charset="0"/>
              </a:rPr>
              <a:t>ся</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вскач</a:t>
            </a:r>
            <a:r>
              <a:rPr lang="ru-RU" sz="2200" dirty="0">
                <a:latin typeface="Times New Roman" panose="02020603050405020304" pitchFamily="18" charset="0"/>
                <a:cs typeface="Times New Roman" panose="02020603050405020304" pitchFamily="18" charset="0"/>
              </a:rPr>
              <a:t>_ коня.</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3) Вопреки указания директора отгрузка товаров </a:t>
            </a:r>
            <a:r>
              <a:rPr lang="ru-RU" sz="2200" dirty="0" err="1">
                <a:latin typeface="Times New Roman" panose="02020603050405020304" pitchFamily="18" charset="0"/>
                <a:cs typeface="Times New Roman" panose="02020603050405020304" pitchFamily="18" charset="0"/>
              </a:rPr>
              <a:t>востребова</a:t>
            </a:r>
            <a:r>
              <a:rPr lang="ru-RU" sz="2200" dirty="0">
                <a:latin typeface="Times New Roman" panose="02020603050405020304" pitchFamily="18" charset="0"/>
                <a:cs typeface="Times New Roman" panose="02020603050405020304" pitchFamily="18" charset="0"/>
              </a:rPr>
              <a:t>__</a:t>
            </a:r>
            <a:r>
              <a:rPr lang="ru-RU" sz="2200" dirty="0" err="1">
                <a:latin typeface="Times New Roman" panose="02020603050405020304" pitchFamily="18" charset="0"/>
                <a:cs typeface="Times New Roman" panose="02020603050405020304" pitchFamily="18" charset="0"/>
              </a:rPr>
              <a:t>ых</a:t>
            </a:r>
            <a:r>
              <a:rPr lang="ru-RU" sz="2200" dirty="0">
                <a:latin typeface="Times New Roman" panose="02020603050405020304" pitchFamily="18" charset="0"/>
                <a:cs typeface="Times New Roman" panose="02020603050405020304" pitchFamily="18" charset="0"/>
              </a:rPr>
              <a:t> потребителями не была начата в срок.</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4) По </a:t>
            </a:r>
            <a:r>
              <a:rPr lang="ru-RU" sz="2200" dirty="0" err="1">
                <a:latin typeface="Times New Roman" panose="02020603050405020304" pitchFamily="18" charset="0"/>
                <a:cs typeface="Times New Roman" panose="02020603050405020304" pitchFamily="18" charset="0"/>
              </a:rPr>
              <a:t>пр_езду</a:t>
            </a:r>
            <a:r>
              <a:rPr lang="ru-RU" sz="2200" dirty="0">
                <a:latin typeface="Times New Roman" panose="02020603050405020304" pitchFamily="18" charset="0"/>
                <a:cs typeface="Times New Roman" panose="02020603050405020304" pitchFamily="18" charset="0"/>
              </a:rPr>
              <a:t> в Пятигорск Танечка решила отправиться в ближайший магазин для рукодельниц.</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5) Благодаря оперативного вмешательства властей последствия бунта стихии быстро удалось устранить.</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6) Даже сейчас по </a:t>
            </a:r>
            <a:r>
              <a:rPr lang="ru-RU" sz="2200" dirty="0" err="1">
                <a:latin typeface="Times New Roman" panose="02020603050405020304" pitchFamily="18" charset="0"/>
                <a:cs typeface="Times New Roman" panose="02020603050405020304" pitchFamily="18" charset="0"/>
              </a:rPr>
              <a:t>прошествию</a:t>
            </a:r>
            <a:r>
              <a:rPr lang="ru-RU" sz="2200" dirty="0">
                <a:latin typeface="Times New Roman" panose="02020603050405020304" pitchFamily="18" charset="0"/>
                <a:cs typeface="Times New Roman" panose="02020603050405020304" pitchFamily="18" charset="0"/>
              </a:rPr>
              <a:t> многих лет Толику было тяжело вспоминать о том времени когда он остался в полном </a:t>
            </a:r>
            <a:r>
              <a:rPr lang="ru-RU" sz="2200" dirty="0" err="1">
                <a:latin typeface="Times New Roman" panose="02020603050405020304" pitchFamily="18" charset="0"/>
                <a:cs typeface="Times New Roman" panose="02020603050405020304" pitchFamily="18" charset="0"/>
              </a:rPr>
              <a:t>од_ноч_стве</a:t>
            </a:r>
            <a:r>
              <a:rPr lang="ru-RU" sz="2200" dirty="0">
                <a:latin typeface="Times New Roman" panose="02020603050405020304" pitchFamily="18" charset="0"/>
                <a:cs typeface="Times New Roman" panose="02020603050405020304" pitchFamily="18" charset="0"/>
              </a:rPr>
              <a:t>.</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7) По окончанию отпуска Лидия Николаевна с головой погрузилась в работу.</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8) Работая с Катей над проектом Оксана </a:t>
            </a:r>
            <a:r>
              <a:rPr lang="ru-RU" sz="2200" dirty="0" err="1">
                <a:latin typeface="Times New Roman" panose="02020603050405020304" pitchFamily="18" charset="0"/>
                <a:cs typeface="Times New Roman" panose="02020603050405020304" pitchFamily="18" charset="0"/>
              </a:rPr>
              <a:t>пор_жалась</a:t>
            </a:r>
            <a:r>
              <a:rPr lang="ru-RU" sz="2200" dirty="0">
                <a:latin typeface="Times New Roman" panose="02020603050405020304" pitchFamily="18" charset="0"/>
                <a:cs typeface="Times New Roman" panose="02020603050405020304" pitchFamily="18" charset="0"/>
              </a:rPr>
              <a:t> настойчивости и </a:t>
            </a:r>
            <a:r>
              <a:rPr lang="ru-RU" sz="2200" dirty="0" err="1">
                <a:latin typeface="Times New Roman" panose="02020603050405020304" pitchFamily="18" charset="0"/>
                <a:cs typeface="Times New Roman" panose="02020603050405020304" pitchFamily="18" charset="0"/>
              </a:rPr>
              <a:t>работосп_собности</a:t>
            </a:r>
            <a:r>
              <a:rPr lang="ru-RU" sz="2200" dirty="0">
                <a:latin typeface="Times New Roman" panose="02020603050405020304" pitchFamily="18" charset="0"/>
                <a:cs typeface="Times New Roman" panose="02020603050405020304" pitchFamily="18" charset="0"/>
              </a:rPr>
              <a:t> подруги которая вопреки неблагоприятных обстоятельств твёрдой рукой вела дело к успеху.</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9) Согласно результатов и(с/</a:t>
            </a:r>
            <a:r>
              <a:rPr lang="ru-RU" sz="2200" dirty="0" err="1">
                <a:latin typeface="Times New Roman" panose="02020603050405020304" pitchFamily="18" charset="0"/>
                <a:cs typeface="Times New Roman" panose="02020603050405020304" pitchFamily="18" charset="0"/>
              </a:rPr>
              <a:t>сс</a:t>
            </a:r>
            <a:r>
              <a:rPr lang="ru-RU" sz="2200" dirty="0">
                <a:latin typeface="Times New Roman" panose="02020603050405020304" pitchFamily="18" charset="0"/>
                <a:cs typeface="Times New Roman" panose="02020603050405020304" pitchFamily="18" charset="0"/>
              </a:rPr>
              <a:t>)</a:t>
            </a:r>
            <a:r>
              <a:rPr lang="ru-RU" sz="2200" dirty="0" err="1">
                <a:latin typeface="Times New Roman" panose="02020603050405020304" pitchFamily="18" charset="0"/>
                <a:cs typeface="Times New Roman" panose="02020603050405020304" pitchFamily="18" charset="0"/>
              </a:rPr>
              <a:t>ледования</a:t>
            </a:r>
            <a:r>
              <a:rPr lang="ru-RU" sz="2200" dirty="0">
                <a:latin typeface="Times New Roman" panose="02020603050405020304" pitchFamily="18" charset="0"/>
                <a:cs typeface="Times New Roman" panose="02020603050405020304" pitchFamily="18" charset="0"/>
              </a:rPr>
              <a:t> российских экономистов для 60 процентов населения актуален вопрос сбережения </a:t>
            </a:r>
            <a:r>
              <a:rPr lang="ru-RU" sz="2200" dirty="0" err="1">
                <a:latin typeface="Times New Roman" panose="02020603050405020304" pitchFamily="18" charset="0"/>
                <a:cs typeface="Times New Roman" panose="02020603050405020304" pitchFamily="18" charset="0"/>
              </a:rPr>
              <a:t>заработа</a:t>
            </a:r>
            <a:r>
              <a:rPr lang="ru-RU" sz="2200" dirty="0">
                <a:latin typeface="Times New Roman" panose="02020603050405020304" pitchFamily="18" charset="0"/>
                <a:cs typeface="Times New Roman" panose="02020603050405020304" pitchFamily="18" charset="0"/>
              </a:rPr>
              <a:t>__</a:t>
            </a:r>
            <a:r>
              <a:rPr lang="ru-RU" sz="2200" dirty="0" err="1">
                <a:latin typeface="Times New Roman" panose="02020603050405020304" pitchFamily="18" charset="0"/>
                <a:cs typeface="Times New Roman" panose="02020603050405020304" pitchFamily="18" charset="0"/>
              </a:rPr>
              <a:t>ых</a:t>
            </a:r>
            <a:r>
              <a:rPr lang="ru-RU" sz="2200" dirty="0">
                <a:latin typeface="Times New Roman" panose="02020603050405020304" pitchFamily="18" charset="0"/>
                <a:cs typeface="Times New Roman" panose="02020603050405020304" pitchFamily="18" charset="0"/>
              </a:rPr>
              <a:t> денег.</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10) Он то </a:t>
            </a:r>
            <a:r>
              <a:rPr lang="ru-RU" sz="2200" dirty="0" err="1">
                <a:latin typeface="Times New Roman" panose="02020603050405020304" pitchFamily="18" charset="0"/>
                <a:cs typeface="Times New Roman" panose="02020603050405020304" pitchFamily="18" charset="0"/>
              </a:rPr>
              <a:t>зам_рал</a:t>
            </a:r>
            <a:r>
              <a:rPr lang="ru-RU" sz="2200" dirty="0">
                <a:latin typeface="Times New Roman" panose="02020603050405020304" pitchFamily="18" charset="0"/>
                <a:cs typeface="Times New Roman" panose="02020603050405020304" pitchFamily="18" charset="0"/>
              </a:rPr>
              <a:t> качаясь на пятках то припадая к земле мчался (на)перерез автомобиля.</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11) </a:t>
            </a:r>
            <a:r>
              <a:rPr lang="ru-RU" sz="2200" dirty="0" err="1">
                <a:latin typeface="Times New Roman" panose="02020603050405020304" pitchFamily="18" charset="0"/>
                <a:cs typeface="Times New Roman" panose="02020603050405020304" pitchFamily="18" charset="0"/>
              </a:rPr>
              <a:t>Благ_даря</a:t>
            </a:r>
            <a:r>
              <a:rPr lang="ru-RU" sz="2200" dirty="0">
                <a:latin typeface="Times New Roman" panose="02020603050405020304" pitchFamily="18" charset="0"/>
                <a:cs typeface="Times New Roman" panose="02020603050405020304" pitchFamily="18" charset="0"/>
              </a:rPr>
              <a:t> наличия у предприятия автотранспорта для перевозки служащих специалисты всегда (во)время оказываются на </a:t>
            </a:r>
            <a:r>
              <a:rPr lang="ru-RU" sz="2200" dirty="0" err="1">
                <a:latin typeface="Times New Roman" panose="02020603050405020304" pitchFamily="18" charset="0"/>
                <a:cs typeface="Times New Roman" panose="02020603050405020304" pitchFamily="18" charset="0"/>
              </a:rPr>
              <a:t>об_ектах</a:t>
            </a:r>
            <a:r>
              <a:rPr lang="ru-RU" sz="2200" dirty="0">
                <a:latin typeface="Times New Roman" panose="02020603050405020304" pitchFamily="18" charset="0"/>
                <a:cs typeface="Times New Roman" panose="02020603050405020304" pitchFamily="18" charset="0"/>
              </a:rPr>
              <a:t>.</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12) Благодаря тёплых дней </a:t>
            </a:r>
            <a:r>
              <a:rPr lang="ru-RU" sz="2200" dirty="0" err="1">
                <a:latin typeface="Times New Roman" panose="02020603050405020304" pitchFamily="18" charset="0"/>
                <a:cs typeface="Times New Roman" panose="02020603050405020304" pitchFamily="18" charset="0"/>
              </a:rPr>
              <a:t>з_лотой</a:t>
            </a:r>
            <a:r>
              <a:rPr lang="ru-RU" sz="2200" dirty="0">
                <a:latin typeface="Times New Roman" panose="02020603050405020304" pitchFamily="18" charset="0"/>
                <a:cs typeface="Times New Roman" panose="02020603050405020304" pitchFamily="18" charset="0"/>
              </a:rPr>
              <a:t> осени лес как будто </a:t>
            </a:r>
            <a:r>
              <a:rPr lang="ru-RU" sz="2200" dirty="0" err="1">
                <a:latin typeface="Times New Roman" panose="02020603050405020304" pitchFamily="18" charset="0"/>
                <a:cs typeface="Times New Roman" panose="02020603050405020304" pitchFamily="18" charset="0"/>
              </a:rPr>
              <a:t>пом_лодел</a:t>
            </a:r>
            <a:r>
              <a:rPr lang="ru-RU" sz="2200" dirty="0">
                <a:latin typeface="Times New Roman" panose="02020603050405020304" pitchFamily="18" charset="0"/>
                <a:cs typeface="Times New Roman" panose="02020603050405020304" pitchFamily="18" charset="0"/>
              </a:rPr>
              <a:t>.</a:t>
            </a:r>
          </a:p>
        </p:txBody>
      </p:sp>
      <p:sp>
        <p:nvSpPr>
          <p:cNvPr id="4" name="Прямоугольник 3">
            <a:extLst>
              <a:ext uri="{FF2B5EF4-FFF2-40B4-BE49-F238E27FC236}">
                <a16:creationId xmlns:a16="http://schemas.microsoft.com/office/drawing/2014/main" id="{27465B31-CCFD-914A-9256-BC2B7C2E00B9}"/>
              </a:ext>
            </a:extLst>
          </p:cNvPr>
          <p:cNvSpPr/>
          <p:nvPr/>
        </p:nvSpPr>
        <p:spPr>
          <a:xfrm>
            <a:off x="10659416" y="-318402"/>
            <a:ext cx="1436914" cy="744139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a:extLst>
              <a:ext uri="{FF2B5EF4-FFF2-40B4-BE49-F238E27FC236}">
                <a16:creationId xmlns:a16="http://schemas.microsoft.com/office/drawing/2014/main" id="{909CD90C-E536-5B4A-8AB2-5FDE2786B7D8}"/>
              </a:ext>
            </a:extLst>
          </p:cNvPr>
          <p:cNvPicPr>
            <a:picLocks noChangeAspect="1"/>
          </p:cNvPicPr>
          <p:nvPr/>
        </p:nvPicPr>
        <p:blipFill>
          <a:blip r:embed="rId2"/>
          <a:stretch>
            <a:fillRect/>
          </a:stretch>
        </p:blipFill>
        <p:spPr>
          <a:xfrm>
            <a:off x="9658763" y="4746370"/>
            <a:ext cx="2192646" cy="2192646"/>
          </a:xfrm>
          <a:prstGeom prst="rect">
            <a:avLst/>
          </a:prstGeom>
        </p:spPr>
      </p:pic>
      <p:sp>
        <p:nvSpPr>
          <p:cNvPr id="8" name="Овальная выноска 7">
            <a:extLst>
              <a:ext uri="{FF2B5EF4-FFF2-40B4-BE49-F238E27FC236}">
                <a16:creationId xmlns:a16="http://schemas.microsoft.com/office/drawing/2014/main" id="{8E77FF0F-122E-1546-ADB4-2437FF744848}"/>
              </a:ext>
            </a:extLst>
          </p:cNvPr>
          <p:cNvSpPr/>
          <p:nvPr/>
        </p:nvSpPr>
        <p:spPr>
          <a:xfrm rot="870199">
            <a:off x="10485611" y="3636742"/>
            <a:ext cx="1706387" cy="978283"/>
          </a:xfrm>
          <a:prstGeom prst="wedgeEllipseCallout">
            <a:avLst>
              <a:gd name="adj1" fmla="val 313"/>
              <a:gd name="adj2" fmla="val 63398"/>
            </a:avLst>
          </a:prstGeom>
          <a:solidFill>
            <a:srgbClr val="FBEBD7"/>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12" name="TextBox 11">
            <a:extLst>
              <a:ext uri="{FF2B5EF4-FFF2-40B4-BE49-F238E27FC236}">
                <a16:creationId xmlns:a16="http://schemas.microsoft.com/office/drawing/2014/main" id="{151F5B4A-9187-1948-A8E0-AA5C097F0785}"/>
              </a:ext>
            </a:extLst>
          </p:cNvPr>
          <p:cNvSpPr txBox="1"/>
          <p:nvPr/>
        </p:nvSpPr>
        <p:spPr>
          <a:xfrm rot="1061796">
            <a:off x="10281522" y="3830903"/>
            <a:ext cx="2114562" cy="523220"/>
          </a:xfrm>
          <a:prstGeom prst="rect">
            <a:avLst/>
          </a:prstGeom>
          <a:noFill/>
        </p:spPr>
        <p:txBody>
          <a:bodyPr wrap="square" rtlCol="0">
            <a:spAutoFit/>
          </a:bodyPr>
          <a:lstStyle/>
          <a:p>
            <a:pPr algn="ctr"/>
            <a:r>
              <a:rPr lang="ru-RU" sz="1400" b="1" dirty="0">
                <a:latin typeface="Times New Roman" panose="02020603050405020304" pitchFamily="18" charset="0"/>
                <a:ea typeface="AppleGothic" pitchFamily="2" charset="-127"/>
                <a:cs typeface="Times New Roman" panose="02020603050405020304" pitchFamily="18" charset="0"/>
              </a:rPr>
              <a:t>Падеж</a:t>
            </a:r>
          </a:p>
          <a:p>
            <a:pPr algn="ctr"/>
            <a:r>
              <a:rPr lang="ru-RU" sz="1400" b="1" dirty="0">
                <a:latin typeface="Times New Roman" panose="02020603050405020304" pitchFamily="18" charset="0"/>
                <a:ea typeface="AppleGothic" pitchFamily="2" charset="-127"/>
                <a:cs typeface="Times New Roman" panose="02020603050405020304" pitchFamily="18" charset="0"/>
              </a:rPr>
              <a:t>существительного!</a:t>
            </a:r>
          </a:p>
        </p:txBody>
      </p:sp>
    </p:spTree>
    <p:extLst>
      <p:ext uri="{BB962C8B-B14F-4D97-AF65-F5344CB8AC3E}">
        <p14:creationId xmlns:p14="http://schemas.microsoft.com/office/powerpoint/2010/main" val="34024591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367" y="1023420"/>
            <a:ext cx="10382109" cy="4306490"/>
          </a:xfrm>
        </p:spPr>
        <p:txBody>
          <a:bodyPr>
            <a:noAutofit/>
          </a:bodyPr>
          <a:lstStyle/>
          <a:p>
            <a:pPr>
              <a:lnSpc>
                <a:spcPts val="3180"/>
              </a:lnSpc>
            </a:pP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1) </a:t>
            </a:r>
            <a:r>
              <a:rPr lang="ru-RU" sz="2400" dirty="0" err="1">
                <a:latin typeface="Times New Roman" panose="02020603050405020304" pitchFamily="18" charset="0"/>
                <a:cs typeface="Times New Roman" panose="02020603050405020304" pitchFamily="18" charset="0"/>
              </a:rPr>
              <a:t>Опл_тив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сч_т</a:t>
            </a:r>
            <a:r>
              <a:rPr lang="ru-RU" sz="2400" dirty="0">
                <a:latin typeface="Times New Roman" panose="02020603050405020304" pitchFamily="18" charset="0"/>
                <a:cs typeface="Times New Roman" panose="02020603050405020304" pitchFamily="18" charset="0"/>
              </a:rPr>
              <a:t> двое женщин вышли из кафе «Утро» сели в такси и поехали в театр что(бы) там </a:t>
            </a:r>
            <a:r>
              <a:rPr lang="ru-RU" sz="2400" dirty="0" err="1">
                <a:latin typeface="Times New Roman" panose="02020603050405020304" pitchFamily="18" charset="0"/>
                <a:cs typeface="Times New Roman" panose="02020603050405020304" pitchFamily="18" charset="0"/>
              </a:rPr>
              <a:t>встретит_ся</a:t>
            </a:r>
            <a:r>
              <a:rPr lang="ru-RU" sz="2400" dirty="0">
                <a:latin typeface="Times New Roman" panose="02020603050405020304" pitchFamily="18" charset="0"/>
                <a:cs typeface="Times New Roman" panose="02020603050405020304" pitchFamily="18" charset="0"/>
              </a:rPr>
              <a:t> с </a:t>
            </a:r>
            <a:r>
              <a:rPr lang="ru-RU" sz="2400" dirty="0" err="1">
                <a:latin typeface="Times New Roman" panose="02020603050405020304" pitchFamily="18" charset="0"/>
                <a:cs typeface="Times New Roman" panose="02020603050405020304" pitchFamily="18" charset="0"/>
              </a:rPr>
              <a:t>режи</a:t>
            </a:r>
            <a:r>
              <a:rPr lang="ru-RU" sz="2400" dirty="0">
                <a:latin typeface="Times New Roman" panose="02020603050405020304" pitchFamily="18" charset="0"/>
                <a:cs typeface="Times New Roman" panose="02020603050405020304" pitchFamily="18" charset="0"/>
              </a:rPr>
              <a:t>(с/</a:t>
            </a:r>
            <a:r>
              <a:rPr lang="ru-RU" sz="2400" dirty="0" err="1">
                <a:latin typeface="Times New Roman" panose="02020603050405020304" pitchFamily="18" charset="0"/>
                <a:cs typeface="Times New Roman" panose="02020603050405020304" pitchFamily="18" charset="0"/>
              </a:rPr>
              <a:t>сс</a:t>
            </a:r>
            <a:r>
              <a:rPr lang="ru-RU" sz="2400" dirty="0">
                <a:latin typeface="Times New Roman" panose="02020603050405020304" pitchFamily="18" charset="0"/>
                <a:cs typeface="Times New Roman" panose="02020603050405020304" pitchFamily="18" charset="0"/>
              </a:rPr>
              <a:t>)</a:t>
            </a:r>
            <a:r>
              <a:rPr lang="ru-RU" sz="2400" dirty="0" err="1">
                <a:latin typeface="Times New Roman" panose="02020603050405020304" pitchFamily="18" charset="0"/>
                <a:cs typeface="Times New Roman" panose="02020603050405020304" pitchFamily="18" charset="0"/>
              </a:rPr>
              <a:t>ёром</a:t>
            </a:r>
            <a:r>
              <a:rPr lang="ru-RU" sz="2400" dirty="0">
                <a:latin typeface="Times New Roman" panose="02020603050405020304" pitchFamily="18" charset="0"/>
                <a:cs typeface="Times New Roman" panose="02020603050405020304" pitchFamily="18" charset="0"/>
              </a:rPr>
              <a:t>.</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2) На улицу высыпал весь класс и стал весело бегать ощущая дуновение свободы и только трое девочек тихонько стояли (по)одаль.</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3) Трое </a:t>
            </a:r>
            <a:r>
              <a:rPr lang="ru-RU" sz="2400" dirty="0" err="1">
                <a:latin typeface="Times New Roman" panose="02020603050405020304" pitchFamily="18" charset="0"/>
                <a:cs typeface="Times New Roman" panose="02020603050405020304" pitchFamily="18" charset="0"/>
              </a:rPr>
              <a:t>однокла</a:t>
            </a:r>
            <a:r>
              <a:rPr lang="ru-RU" sz="2400" dirty="0">
                <a:latin typeface="Times New Roman" panose="02020603050405020304" pitchFamily="18" charset="0"/>
                <a:cs typeface="Times New Roman" panose="02020603050405020304" pitchFamily="18" charset="0"/>
              </a:rPr>
              <a:t>__ниц Виктория, Елена и Карина занимались в разных спортивных секциях.</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4) Солдаты выполнявшие долг перед Родиной провели в степи без еды и воды четыре суток.</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5) На обоих сторонах листа лежавшего на столе был напечатан текст.</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6) </a:t>
            </a:r>
            <a:r>
              <a:rPr lang="ru-RU" sz="2400" dirty="0" err="1">
                <a:latin typeface="Times New Roman" panose="02020603050405020304" pitchFamily="18" charset="0"/>
                <a:cs typeface="Times New Roman" panose="02020603050405020304" pitchFamily="18" charset="0"/>
              </a:rPr>
              <a:t>Об_ём</a:t>
            </a:r>
            <a:r>
              <a:rPr lang="ru-RU" sz="2400" dirty="0">
                <a:latin typeface="Times New Roman" panose="02020603050405020304" pitchFamily="18" charset="0"/>
                <a:cs typeface="Times New Roman" panose="02020603050405020304" pitchFamily="18" charset="0"/>
              </a:rPr>
              <a:t> рекомендуемой жидкости — не менее полтора литра.</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7) Двое тигров охотились на антилоп.</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8) Двое дней и ночей мы готовились к экзамену.</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9) В голосовании приняли участие около полтораста жителей.</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10) По обоим сторонам дороги росли липы.</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11) </a:t>
            </a:r>
            <a:r>
              <a:rPr lang="ru-RU" sz="2400" dirty="0" err="1">
                <a:latin typeface="Times New Roman" panose="02020603050405020304" pitchFamily="18" charset="0"/>
                <a:cs typeface="Times New Roman" panose="02020603050405020304" pitchFamily="18" charset="0"/>
              </a:rPr>
              <a:t>Обое</a:t>
            </a:r>
            <a:r>
              <a:rPr lang="ru-RU" sz="2400" dirty="0">
                <a:latin typeface="Times New Roman" panose="02020603050405020304" pitchFamily="18" charset="0"/>
                <a:cs typeface="Times New Roman" panose="02020603050405020304" pitchFamily="18" charset="0"/>
              </a:rPr>
              <a:t> ребята были чем(то) </a:t>
            </a:r>
            <a:r>
              <a:rPr lang="ru-RU" sz="2400" dirty="0" err="1">
                <a:latin typeface="Times New Roman" panose="02020603050405020304" pitchFamily="18" charset="0"/>
                <a:cs typeface="Times New Roman" panose="02020603050405020304" pitchFamily="18" charset="0"/>
              </a:rPr>
              <a:t>озабоче</a:t>
            </a:r>
            <a:r>
              <a:rPr lang="ru-RU" sz="2400" dirty="0">
                <a:latin typeface="Times New Roman" panose="02020603050405020304" pitchFamily="18" charset="0"/>
                <a:cs typeface="Times New Roman" panose="02020603050405020304" pitchFamily="18" charset="0"/>
              </a:rPr>
              <a:t>__ы.</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12) Во дворе установили три качели.</a:t>
            </a:r>
          </a:p>
        </p:txBody>
      </p:sp>
      <p:sp>
        <p:nvSpPr>
          <p:cNvPr id="4" name="Прямоугольник 3">
            <a:extLst>
              <a:ext uri="{FF2B5EF4-FFF2-40B4-BE49-F238E27FC236}">
                <a16:creationId xmlns:a16="http://schemas.microsoft.com/office/drawing/2014/main" id="{27465B31-CCFD-914A-9256-BC2B7C2E00B9}"/>
              </a:ext>
            </a:extLst>
          </p:cNvPr>
          <p:cNvSpPr/>
          <p:nvPr/>
        </p:nvSpPr>
        <p:spPr>
          <a:xfrm>
            <a:off x="10659416" y="-318402"/>
            <a:ext cx="1436914" cy="744139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a:extLst>
              <a:ext uri="{FF2B5EF4-FFF2-40B4-BE49-F238E27FC236}">
                <a16:creationId xmlns:a16="http://schemas.microsoft.com/office/drawing/2014/main" id="{4B0201D5-ECD1-224A-8136-402EBD1D5158}"/>
              </a:ext>
            </a:extLst>
          </p:cNvPr>
          <p:cNvPicPr>
            <a:picLocks noChangeAspect="1"/>
          </p:cNvPicPr>
          <p:nvPr/>
        </p:nvPicPr>
        <p:blipFill>
          <a:blip r:embed="rId2"/>
          <a:stretch>
            <a:fillRect/>
          </a:stretch>
        </p:blipFill>
        <p:spPr>
          <a:xfrm rot="20228246">
            <a:off x="10303395" y="4596482"/>
            <a:ext cx="2340294" cy="2340294"/>
          </a:xfrm>
          <a:prstGeom prst="rect">
            <a:avLst/>
          </a:prstGeom>
        </p:spPr>
      </p:pic>
      <p:sp>
        <p:nvSpPr>
          <p:cNvPr id="10" name="Овальная выноска 9">
            <a:extLst>
              <a:ext uri="{FF2B5EF4-FFF2-40B4-BE49-F238E27FC236}">
                <a16:creationId xmlns:a16="http://schemas.microsoft.com/office/drawing/2014/main" id="{B5ECE80F-A079-C944-A87B-3929E815AABE}"/>
              </a:ext>
            </a:extLst>
          </p:cNvPr>
          <p:cNvSpPr/>
          <p:nvPr/>
        </p:nvSpPr>
        <p:spPr>
          <a:xfrm rot="870199">
            <a:off x="10485613" y="3578777"/>
            <a:ext cx="1706387" cy="978283"/>
          </a:xfrm>
          <a:prstGeom prst="wedgeEllipseCallout">
            <a:avLst>
              <a:gd name="adj1" fmla="val 313"/>
              <a:gd name="adj2" fmla="val 63398"/>
            </a:avLst>
          </a:prstGeom>
          <a:solidFill>
            <a:srgbClr val="FBEBD7"/>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11" name="TextBox 10">
            <a:extLst>
              <a:ext uri="{FF2B5EF4-FFF2-40B4-BE49-F238E27FC236}">
                <a16:creationId xmlns:a16="http://schemas.microsoft.com/office/drawing/2014/main" id="{9D252BA7-60CC-8748-96A4-5417562C5C83}"/>
              </a:ext>
            </a:extLst>
          </p:cNvPr>
          <p:cNvSpPr txBox="1"/>
          <p:nvPr/>
        </p:nvSpPr>
        <p:spPr>
          <a:xfrm rot="432544">
            <a:off x="10422358" y="3695888"/>
            <a:ext cx="1911030" cy="707886"/>
          </a:xfrm>
          <a:prstGeom prst="rect">
            <a:avLst/>
          </a:prstGeom>
          <a:noFill/>
        </p:spPr>
        <p:txBody>
          <a:bodyPr wrap="square" rtlCol="0">
            <a:spAutoFit/>
          </a:bodyPr>
          <a:lstStyle/>
          <a:p>
            <a:pPr algn="ctr"/>
            <a:r>
              <a:rPr lang="ru-RU" sz="2000" b="1" dirty="0">
                <a:latin typeface="Times New Roman" panose="02020603050405020304" pitchFamily="18" charset="0"/>
                <a:ea typeface="AppleGothic" pitchFamily="2" charset="-127"/>
                <a:cs typeface="Times New Roman" panose="02020603050405020304" pitchFamily="18" charset="0"/>
              </a:rPr>
              <a:t>Какое правило?</a:t>
            </a:r>
          </a:p>
        </p:txBody>
      </p:sp>
    </p:spTree>
    <p:extLst>
      <p:ext uri="{BB962C8B-B14F-4D97-AF65-F5344CB8AC3E}">
        <p14:creationId xmlns:p14="http://schemas.microsoft.com/office/powerpoint/2010/main" val="5116300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367" y="1023420"/>
            <a:ext cx="10382109" cy="4306490"/>
          </a:xfrm>
        </p:spPr>
        <p:txBody>
          <a:bodyPr>
            <a:noAutofit/>
          </a:bodyPr>
          <a:lstStyle/>
          <a:p>
            <a:pPr>
              <a:lnSpc>
                <a:spcPts val="3180"/>
              </a:lnSpc>
            </a:pP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1) </a:t>
            </a:r>
            <a:r>
              <a:rPr lang="ru-RU" sz="2400" dirty="0" err="1">
                <a:latin typeface="Times New Roman" panose="02020603050405020304" pitchFamily="18" charset="0"/>
                <a:cs typeface="Times New Roman" panose="02020603050405020304" pitchFamily="18" charset="0"/>
              </a:rPr>
              <a:t>Опл_тив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сч_т</a:t>
            </a:r>
            <a:r>
              <a:rPr lang="ru-RU" sz="2400" dirty="0">
                <a:latin typeface="Times New Roman" panose="02020603050405020304" pitchFamily="18" charset="0"/>
                <a:cs typeface="Times New Roman" panose="02020603050405020304" pitchFamily="18" charset="0"/>
              </a:rPr>
              <a:t> двое женщин вышли из кафе «Утро» сели в такси и поехали в театр что(бы) там </a:t>
            </a:r>
            <a:r>
              <a:rPr lang="ru-RU" sz="2400" dirty="0" err="1">
                <a:latin typeface="Times New Roman" panose="02020603050405020304" pitchFamily="18" charset="0"/>
                <a:cs typeface="Times New Roman" panose="02020603050405020304" pitchFamily="18" charset="0"/>
              </a:rPr>
              <a:t>встретит_ся</a:t>
            </a:r>
            <a:r>
              <a:rPr lang="ru-RU" sz="2400" dirty="0">
                <a:latin typeface="Times New Roman" panose="02020603050405020304" pitchFamily="18" charset="0"/>
                <a:cs typeface="Times New Roman" panose="02020603050405020304" pitchFamily="18" charset="0"/>
              </a:rPr>
              <a:t> с </a:t>
            </a:r>
            <a:r>
              <a:rPr lang="ru-RU" sz="2400" dirty="0" err="1">
                <a:latin typeface="Times New Roman" panose="02020603050405020304" pitchFamily="18" charset="0"/>
                <a:cs typeface="Times New Roman" panose="02020603050405020304" pitchFamily="18" charset="0"/>
              </a:rPr>
              <a:t>режи</a:t>
            </a:r>
            <a:r>
              <a:rPr lang="ru-RU" sz="2400" dirty="0">
                <a:latin typeface="Times New Roman" panose="02020603050405020304" pitchFamily="18" charset="0"/>
                <a:cs typeface="Times New Roman" panose="02020603050405020304" pitchFamily="18" charset="0"/>
              </a:rPr>
              <a:t>(с/</a:t>
            </a:r>
            <a:r>
              <a:rPr lang="ru-RU" sz="2400" dirty="0" err="1">
                <a:latin typeface="Times New Roman" panose="02020603050405020304" pitchFamily="18" charset="0"/>
                <a:cs typeface="Times New Roman" panose="02020603050405020304" pitchFamily="18" charset="0"/>
              </a:rPr>
              <a:t>сс</a:t>
            </a:r>
            <a:r>
              <a:rPr lang="ru-RU" sz="2400" dirty="0">
                <a:latin typeface="Times New Roman" panose="02020603050405020304" pitchFamily="18" charset="0"/>
                <a:cs typeface="Times New Roman" panose="02020603050405020304" pitchFamily="18" charset="0"/>
              </a:rPr>
              <a:t>)</a:t>
            </a:r>
            <a:r>
              <a:rPr lang="ru-RU" sz="2400" dirty="0" err="1">
                <a:latin typeface="Times New Roman" panose="02020603050405020304" pitchFamily="18" charset="0"/>
                <a:cs typeface="Times New Roman" panose="02020603050405020304" pitchFamily="18" charset="0"/>
              </a:rPr>
              <a:t>ёром</a:t>
            </a:r>
            <a:r>
              <a:rPr lang="ru-RU" sz="2400" dirty="0">
                <a:latin typeface="Times New Roman" panose="02020603050405020304" pitchFamily="18" charset="0"/>
                <a:cs typeface="Times New Roman" panose="02020603050405020304" pitchFamily="18" charset="0"/>
              </a:rPr>
              <a:t>.</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2) На улицу высыпал весь класс и стал весело бегать ощущая дуновение свободы и только трое девочек тихонько стояли (по)одаль.</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3) Трое </a:t>
            </a:r>
            <a:r>
              <a:rPr lang="ru-RU" sz="2400" dirty="0" err="1">
                <a:latin typeface="Times New Roman" panose="02020603050405020304" pitchFamily="18" charset="0"/>
                <a:cs typeface="Times New Roman" panose="02020603050405020304" pitchFamily="18" charset="0"/>
              </a:rPr>
              <a:t>однокла</a:t>
            </a:r>
            <a:r>
              <a:rPr lang="ru-RU" sz="2400" dirty="0">
                <a:latin typeface="Times New Roman" panose="02020603050405020304" pitchFamily="18" charset="0"/>
                <a:cs typeface="Times New Roman" panose="02020603050405020304" pitchFamily="18" charset="0"/>
              </a:rPr>
              <a:t>__ниц Виктория, Елена и Карина занимались в разных спортивных секциях.</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4) Солдаты выполнявшие долг перед Родиной провели в степи без еды и воды четыре суток.</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5) На обоих сторонах листа лежавшего на столе был напечатан текст.</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6) </a:t>
            </a:r>
            <a:r>
              <a:rPr lang="ru-RU" sz="2400" dirty="0" err="1">
                <a:latin typeface="Times New Roman" panose="02020603050405020304" pitchFamily="18" charset="0"/>
                <a:cs typeface="Times New Roman" panose="02020603050405020304" pitchFamily="18" charset="0"/>
              </a:rPr>
              <a:t>Об_ём</a:t>
            </a:r>
            <a:r>
              <a:rPr lang="ru-RU" sz="2400" dirty="0">
                <a:latin typeface="Times New Roman" panose="02020603050405020304" pitchFamily="18" charset="0"/>
                <a:cs typeface="Times New Roman" panose="02020603050405020304" pitchFamily="18" charset="0"/>
              </a:rPr>
              <a:t> рекомендуемой жидкости — не менее полтора литра.</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7) Двое тигров охотились на антилоп.</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8) Двое дней и ночей мы готовились к экзамену.</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9) В голосовании приняли участие около полтораста жителей.</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10) По обоим сторонам дороги росли липы.</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11) </a:t>
            </a:r>
            <a:r>
              <a:rPr lang="ru-RU" sz="2400" dirty="0" err="1">
                <a:latin typeface="Times New Roman" panose="02020603050405020304" pitchFamily="18" charset="0"/>
                <a:cs typeface="Times New Roman" panose="02020603050405020304" pitchFamily="18" charset="0"/>
              </a:rPr>
              <a:t>Обое</a:t>
            </a:r>
            <a:r>
              <a:rPr lang="ru-RU" sz="2400" dirty="0">
                <a:latin typeface="Times New Roman" panose="02020603050405020304" pitchFamily="18" charset="0"/>
                <a:cs typeface="Times New Roman" panose="02020603050405020304" pitchFamily="18" charset="0"/>
              </a:rPr>
              <a:t> ребята были чем(то) </a:t>
            </a:r>
            <a:r>
              <a:rPr lang="ru-RU" sz="2400" dirty="0" err="1">
                <a:latin typeface="Times New Roman" panose="02020603050405020304" pitchFamily="18" charset="0"/>
                <a:cs typeface="Times New Roman" panose="02020603050405020304" pitchFamily="18" charset="0"/>
              </a:rPr>
              <a:t>озабоче</a:t>
            </a:r>
            <a:r>
              <a:rPr lang="ru-RU" sz="2400" dirty="0">
                <a:latin typeface="Times New Roman" panose="02020603050405020304" pitchFamily="18" charset="0"/>
                <a:cs typeface="Times New Roman" panose="02020603050405020304" pitchFamily="18" charset="0"/>
              </a:rPr>
              <a:t>__ы.</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12) Во дворе установили три качели.</a:t>
            </a:r>
          </a:p>
        </p:txBody>
      </p:sp>
      <p:sp>
        <p:nvSpPr>
          <p:cNvPr id="4" name="Прямоугольник 3">
            <a:extLst>
              <a:ext uri="{FF2B5EF4-FFF2-40B4-BE49-F238E27FC236}">
                <a16:creationId xmlns:a16="http://schemas.microsoft.com/office/drawing/2014/main" id="{27465B31-CCFD-914A-9256-BC2B7C2E00B9}"/>
              </a:ext>
            </a:extLst>
          </p:cNvPr>
          <p:cNvSpPr/>
          <p:nvPr/>
        </p:nvSpPr>
        <p:spPr>
          <a:xfrm>
            <a:off x="10659416" y="-318402"/>
            <a:ext cx="1436914" cy="744139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a:extLst>
              <a:ext uri="{FF2B5EF4-FFF2-40B4-BE49-F238E27FC236}">
                <a16:creationId xmlns:a16="http://schemas.microsoft.com/office/drawing/2014/main" id="{FBC20B6D-D406-E648-ABDE-4AD9EB4DEC65}"/>
              </a:ext>
            </a:extLst>
          </p:cNvPr>
          <p:cNvPicPr>
            <a:picLocks noChangeAspect="1"/>
          </p:cNvPicPr>
          <p:nvPr/>
        </p:nvPicPr>
        <p:blipFill>
          <a:blip r:embed="rId2"/>
          <a:stretch>
            <a:fillRect/>
          </a:stretch>
        </p:blipFill>
        <p:spPr>
          <a:xfrm>
            <a:off x="9658763" y="4746370"/>
            <a:ext cx="2192646" cy="2192646"/>
          </a:xfrm>
          <a:prstGeom prst="rect">
            <a:avLst/>
          </a:prstGeom>
        </p:spPr>
      </p:pic>
      <p:sp>
        <p:nvSpPr>
          <p:cNvPr id="8" name="Овальная выноска 7">
            <a:extLst>
              <a:ext uri="{FF2B5EF4-FFF2-40B4-BE49-F238E27FC236}">
                <a16:creationId xmlns:a16="http://schemas.microsoft.com/office/drawing/2014/main" id="{B4085995-0A9B-7C41-82A4-8B56E735853B}"/>
              </a:ext>
            </a:extLst>
          </p:cNvPr>
          <p:cNvSpPr/>
          <p:nvPr/>
        </p:nvSpPr>
        <p:spPr>
          <a:xfrm rot="870199">
            <a:off x="10485611" y="3636742"/>
            <a:ext cx="1706387" cy="978283"/>
          </a:xfrm>
          <a:prstGeom prst="wedgeEllipseCallout">
            <a:avLst>
              <a:gd name="adj1" fmla="val 313"/>
              <a:gd name="adj2" fmla="val 63398"/>
            </a:avLst>
          </a:prstGeom>
          <a:solidFill>
            <a:srgbClr val="FBEBD7"/>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12" name="TextBox 11">
            <a:extLst>
              <a:ext uri="{FF2B5EF4-FFF2-40B4-BE49-F238E27FC236}">
                <a16:creationId xmlns:a16="http://schemas.microsoft.com/office/drawing/2014/main" id="{86D5E537-C4DB-174D-99DC-CA9B10607684}"/>
              </a:ext>
            </a:extLst>
          </p:cNvPr>
          <p:cNvSpPr txBox="1"/>
          <p:nvPr/>
        </p:nvSpPr>
        <p:spPr>
          <a:xfrm rot="1061796">
            <a:off x="10281522" y="3830903"/>
            <a:ext cx="2114562" cy="523220"/>
          </a:xfrm>
          <a:prstGeom prst="rect">
            <a:avLst/>
          </a:prstGeom>
          <a:noFill/>
        </p:spPr>
        <p:txBody>
          <a:bodyPr wrap="square" rtlCol="0">
            <a:spAutoFit/>
          </a:bodyPr>
          <a:lstStyle/>
          <a:p>
            <a:pPr algn="ctr"/>
            <a:r>
              <a:rPr lang="ru-RU" sz="1400" b="1" dirty="0">
                <a:latin typeface="Times New Roman" panose="02020603050405020304" pitchFamily="18" charset="0"/>
                <a:ea typeface="AppleGothic" pitchFamily="2" charset="-127"/>
                <a:cs typeface="Times New Roman" panose="02020603050405020304" pitchFamily="18" charset="0"/>
              </a:rPr>
              <a:t>Форма числительного!!!</a:t>
            </a:r>
          </a:p>
        </p:txBody>
      </p:sp>
    </p:spTree>
    <p:extLst>
      <p:ext uri="{BB962C8B-B14F-4D97-AF65-F5344CB8AC3E}">
        <p14:creationId xmlns:p14="http://schemas.microsoft.com/office/powerpoint/2010/main" val="2336766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750" y="1249051"/>
            <a:ext cx="10382109" cy="4306490"/>
          </a:xfrm>
        </p:spPr>
        <p:txBody>
          <a:bodyPr>
            <a:noAutofit/>
          </a:bodyPr>
          <a:lstStyle/>
          <a:p>
            <a:r>
              <a:rPr lang="ru-RU" sz="2400" dirty="0">
                <a:latin typeface="Times New Roman" panose="02020603050405020304" pitchFamily="18" charset="0"/>
                <a:cs typeface="Times New Roman" panose="02020603050405020304" pitchFamily="18" charset="0"/>
              </a:rPr>
              <a:t>1) Часы </a:t>
            </a:r>
            <a:r>
              <a:rPr lang="ru-RU" sz="2400" dirty="0" err="1">
                <a:latin typeface="Times New Roman" panose="02020603050405020304" pitchFamily="18" charset="0"/>
                <a:cs typeface="Times New Roman" panose="02020603050405020304" pitchFamily="18" charset="0"/>
              </a:rPr>
              <a:t>пр_ост_навл_ваются</a:t>
            </a:r>
            <a:r>
              <a:rPr lang="ru-RU" sz="2400" dirty="0">
                <a:latin typeface="Times New Roman" panose="02020603050405020304" pitchFamily="18" charset="0"/>
                <a:cs typeface="Times New Roman" panose="02020603050405020304" pitchFamily="18" charset="0"/>
              </a:rPr>
              <a:t> на (не)сколько секунд и вдруг снова </a:t>
            </a:r>
            <a:r>
              <a:rPr lang="ru-RU" sz="2400" dirty="0" err="1">
                <a:latin typeface="Times New Roman" panose="02020603050405020304" pitchFamily="18" charset="0"/>
                <a:cs typeface="Times New Roman" panose="02020603050405020304" pitchFamily="18" charset="0"/>
              </a:rPr>
              <a:t>затикают</a:t>
            </a:r>
            <a:r>
              <a:rPr lang="ru-RU" sz="2400" dirty="0">
                <a:latin typeface="Times New Roman" panose="02020603050405020304" pitchFamily="18" charset="0"/>
                <a:cs typeface="Times New Roman" panose="02020603050405020304" pitchFamily="18" charset="0"/>
              </a:rPr>
              <a:t>.</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2) И.С. Тургенев подвергает Базарова самому сложному испытанию – «испытанию любовью» – и этим </a:t>
            </a:r>
            <a:r>
              <a:rPr lang="ru-RU" sz="2400" dirty="0" err="1">
                <a:latin typeface="Times New Roman" panose="02020603050405020304" pitchFamily="18" charset="0"/>
                <a:cs typeface="Times New Roman" panose="02020603050405020304" pitchFamily="18" charset="0"/>
              </a:rPr>
              <a:t>р_скрыл</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исти</a:t>
            </a:r>
            <a:r>
              <a:rPr lang="ru-RU" sz="2400" dirty="0">
                <a:latin typeface="Times New Roman" panose="02020603050405020304" pitchFamily="18" charset="0"/>
                <a:cs typeface="Times New Roman" panose="02020603050405020304" pitchFamily="18" charset="0"/>
              </a:rPr>
              <a:t>__</a:t>
            </a:r>
            <a:r>
              <a:rPr lang="ru-RU" sz="2400" dirty="0" err="1">
                <a:latin typeface="Times New Roman" panose="02020603050405020304" pitchFamily="18" charset="0"/>
                <a:cs typeface="Times New Roman" panose="02020603050405020304" pitchFamily="18" charset="0"/>
              </a:rPr>
              <a:t>ую</a:t>
            </a:r>
            <a:r>
              <a:rPr lang="ru-RU" sz="2400" dirty="0">
                <a:latin typeface="Times New Roman" panose="02020603050405020304" pitchFamily="18" charset="0"/>
                <a:cs typeface="Times New Roman" panose="02020603050405020304" pitchFamily="18" charset="0"/>
              </a:rPr>
              <a:t> сущность своего героя.</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3) Эта книга дает знания об истории календаря научит делать календарные </a:t>
            </a:r>
            <a:r>
              <a:rPr lang="ru-RU" sz="2400" dirty="0" err="1">
                <a:latin typeface="Times New Roman" panose="02020603050405020304" pitchFamily="18" charset="0"/>
                <a:cs typeface="Times New Roman" panose="02020603050405020304" pitchFamily="18" charset="0"/>
              </a:rPr>
              <a:t>ра</a:t>
            </a:r>
            <a:r>
              <a:rPr lang="ru-RU" sz="2400" dirty="0">
                <a:latin typeface="Times New Roman" panose="02020603050405020304" pitchFamily="18" charset="0"/>
                <a:cs typeface="Times New Roman" panose="02020603050405020304" pitchFamily="18" charset="0"/>
              </a:rPr>
              <a:t>(с/</a:t>
            </a:r>
            <a:r>
              <a:rPr lang="ru-RU" sz="2400" dirty="0" err="1">
                <a:latin typeface="Times New Roman" panose="02020603050405020304" pitchFamily="18" charset="0"/>
                <a:cs typeface="Times New Roman" panose="02020603050405020304" pitchFamily="18" charset="0"/>
              </a:rPr>
              <a:t>сс</a:t>
            </a:r>
            <a:r>
              <a:rPr lang="ru-RU" sz="2400" dirty="0">
                <a:latin typeface="Times New Roman" panose="02020603050405020304" pitchFamily="18" charset="0"/>
                <a:cs typeface="Times New Roman" panose="02020603050405020304" pitchFamily="18" charset="0"/>
              </a:rPr>
              <a:t>)четы быстро и точно.</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4) </a:t>
            </a:r>
            <a:r>
              <a:rPr lang="ru-RU" sz="2400" dirty="0" err="1">
                <a:latin typeface="Times New Roman" panose="02020603050405020304" pitchFamily="18" charset="0"/>
                <a:cs typeface="Times New Roman" panose="02020603050405020304" pitchFamily="18" charset="0"/>
              </a:rPr>
              <a:t>Зам_рает</a:t>
            </a:r>
            <a:r>
              <a:rPr lang="ru-RU" sz="2400" i="1"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на мгновение сердце и вдруг застучит вновь</a:t>
            </a:r>
            <a:r>
              <a:rPr lang="ru-RU" sz="2400" i="1" dirty="0">
                <a:latin typeface="Times New Roman" panose="02020603050405020304" pitchFamily="18" charset="0"/>
                <a:cs typeface="Times New Roman" panose="02020603050405020304" pitchFamily="18" charset="0"/>
              </a:rPr>
              <a:t>.</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5) Папа читает газету и выпил кружку кофе.</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6) Я работаю с (не)внимательностью но всё равно в результате сделал много ошибок.</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7) Они разбредались кто куда а (не)которые совсем близко подошли к </a:t>
            </a:r>
            <a:r>
              <a:rPr lang="ru-RU" sz="2400" dirty="0" err="1">
                <a:latin typeface="Times New Roman" panose="02020603050405020304" pitchFamily="18" charset="0"/>
                <a:cs typeface="Times New Roman" panose="02020603050405020304" pitchFamily="18" charset="0"/>
              </a:rPr>
              <a:t>ра</a:t>
            </a:r>
            <a:r>
              <a:rPr lang="ru-RU" sz="2400" dirty="0">
                <a:latin typeface="Times New Roman" panose="02020603050405020304" pitchFamily="18" charset="0"/>
                <a:cs typeface="Times New Roman" panose="02020603050405020304" pitchFamily="18" charset="0"/>
              </a:rPr>
              <a:t>(с/</a:t>
            </a:r>
            <a:r>
              <a:rPr lang="ru-RU" sz="2400" dirty="0" err="1">
                <a:latin typeface="Times New Roman" panose="02020603050405020304" pitchFamily="18" charset="0"/>
                <a:cs typeface="Times New Roman" panose="02020603050405020304" pitchFamily="18" charset="0"/>
              </a:rPr>
              <a:t>сс</a:t>
            </a:r>
            <a:r>
              <a:rPr lang="ru-RU" sz="2400" dirty="0">
                <a:latin typeface="Times New Roman" panose="02020603050405020304" pitchFamily="18" charset="0"/>
                <a:cs typeface="Times New Roman" panose="02020603050405020304" pitchFamily="18" charset="0"/>
              </a:rPr>
              <a:t>)</a:t>
            </a:r>
            <a:r>
              <a:rPr lang="ru-RU" sz="2400" dirty="0" err="1">
                <a:latin typeface="Times New Roman" panose="02020603050405020304" pitchFamily="18" charset="0"/>
                <a:cs typeface="Times New Roman" panose="02020603050405020304" pitchFamily="18" charset="0"/>
              </a:rPr>
              <a:t>ка_чику</a:t>
            </a:r>
            <a:r>
              <a:rPr lang="ru-RU" sz="2400" dirty="0">
                <a:latin typeface="Times New Roman" panose="02020603050405020304" pitchFamily="18" charset="0"/>
                <a:cs typeface="Times New Roman" panose="02020603050405020304" pitchFamily="18" charset="0"/>
              </a:rPr>
              <a:t>.</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8) Летом небо на юге </a:t>
            </a:r>
            <a:r>
              <a:rPr lang="ru-RU" sz="2400" dirty="0" err="1">
                <a:latin typeface="Times New Roman" panose="02020603050405020304" pitchFamily="18" charset="0"/>
                <a:cs typeface="Times New Roman" panose="02020603050405020304" pitchFamily="18" charset="0"/>
              </a:rPr>
              <a:t>ч_рное</a:t>
            </a:r>
            <a:r>
              <a:rPr lang="ru-RU" sz="2400" dirty="0">
                <a:latin typeface="Times New Roman" panose="02020603050405020304" pitchFamily="18" charset="0"/>
                <a:cs typeface="Times New Roman" panose="02020603050405020304" pitchFamily="18" charset="0"/>
              </a:rPr>
              <a:t>(</a:t>
            </a:r>
            <a:r>
              <a:rPr lang="ru-RU" sz="2400" dirty="0" err="1">
                <a:latin typeface="Times New Roman" panose="02020603050405020304" pitchFamily="18" charset="0"/>
                <a:cs typeface="Times New Roman" panose="02020603050405020304" pitchFamily="18" charset="0"/>
              </a:rPr>
              <a:t>ч_рное</a:t>
            </a:r>
            <a:r>
              <a:rPr lang="ru-RU" sz="2400" dirty="0">
                <a:latin typeface="Times New Roman" panose="02020603050405020304" pitchFamily="18" charset="0"/>
                <a:cs typeface="Times New Roman" panose="02020603050405020304" pitchFamily="18" charset="0"/>
              </a:rPr>
              <a:t>) и звёзды на нём (как)будто водили хоровод.</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9) Л.Н. Толстой в романе «Война и мир» показывает сложный исторический период в истории России </a:t>
            </a:r>
            <a:r>
              <a:rPr lang="ru-RU" sz="2400" dirty="0" err="1">
                <a:latin typeface="Times New Roman" panose="02020603050405020304" pitchFamily="18" charset="0"/>
                <a:cs typeface="Times New Roman" panose="02020603050405020304" pitchFamily="18" charset="0"/>
              </a:rPr>
              <a:t>из_бразил</a:t>
            </a:r>
            <a:r>
              <a:rPr lang="ru-RU" sz="2400" dirty="0">
                <a:latin typeface="Times New Roman" panose="02020603050405020304" pitchFamily="18" charset="0"/>
                <a:cs typeface="Times New Roman" panose="02020603050405020304" pitchFamily="18" charset="0"/>
              </a:rPr>
              <a:t> (не)сколько исторических личностей.</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10) Автор даёт </a:t>
            </a:r>
            <a:r>
              <a:rPr lang="ru-RU" sz="2400" dirty="0" err="1">
                <a:latin typeface="Times New Roman" panose="02020603050405020304" pitchFamily="18" charset="0"/>
                <a:cs typeface="Times New Roman" panose="02020603050405020304" pitchFamily="18" charset="0"/>
              </a:rPr>
              <a:t>интерес_ные</a:t>
            </a:r>
            <a:r>
              <a:rPr lang="ru-RU" sz="2400" dirty="0">
                <a:latin typeface="Times New Roman" panose="02020603050405020304" pitchFamily="18" charset="0"/>
                <a:cs typeface="Times New Roman" panose="02020603050405020304" pitchFamily="18" charset="0"/>
              </a:rPr>
              <a:t> сведения об истории праздника показал как (по)разному его проводят жители стран мира.</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11) Нужно </a:t>
            </a:r>
            <a:r>
              <a:rPr lang="ru-RU" sz="2400" dirty="0" err="1">
                <a:latin typeface="Times New Roman" panose="02020603050405020304" pitchFamily="18" charset="0"/>
                <a:cs typeface="Times New Roman" panose="02020603050405020304" pitchFamily="18" charset="0"/>
              </a:rPr>
              <a:t>пом_гать</a:t>
            </a:r>
            <a:r>
              <a:rPr lang="ru-RU" sz="2400" dirty="0">
                <a:latin typeface="Times New Roman" panose="02020603050405020304" pitchFamily="18" charset="0"/>
                <a:cs typeface="Times New Roman" panose="02020603050405020304" pitchFamily="18" charset="0"/>
              </a:rPr>
              <a:t> ребёнку научить </a:t>
            </a:r>
            <a:r>
              <a:rPr lang="ru-RU" sz="2400" dirty="0" err="1">
                <a:latin typeface="Times New Roman" panose="02020603050405020304" pitchFamily="18" charset="0"/>
                <a:cs typeface="Times New Roman" panose="02020603050405020304" pitchFamily="18" charset="0"/>
              </a:rPr>
              <a:t>сам_ст_ят_льности</a:t>
            </a:r>
            <a:r>
              <a:rPr lang="ru-RU" sz="2400" dirty="0">
                <a:latin typeface="Times New Roman" panose="02020603050405020304" pitchFamily="18" charset="0"/>
                <a:cs typeface="Times New Roman" panose="02020603050405020304" pitchFamily="18" charset="0"/>
              </a:rPr>
              <a:t>.</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12) Джек Лондон подвергает Мартина Идена самым сложным испытаниям и этим он </a:t>
            </a:r>
            <a:r>
              <a:rPr lang="ru-RU" sz="2400" dirty="0" err="1">
                <a:latin typeface="Times New Roman" panose="02020603050405020304" pitchFamily="18" charset="0"/>
                <a:cs typeface="Times New Roman" panose="02020603050405020304" pitchFamily="18" charset="0"/>
              </a:rPr>
              <a:t>ра_крыл</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исти</a:t>
            </a:r>
            <a:r>
              <a:rPr lang="ru-RU" sz="2400" dirty="0">
                <a:latin typeface="Times New Roman" panose="02020603050405020304" pitchFamily="18" charset="0"/>
                <a:cs typeface="Times New Roman" panose="02020603050405020304" pitchFamily="18" charset="0"/>
              </a:rPr>
              <a:t>__</a:t>
            </a:r>
            <a:r>
              <a:rPr lang="ru-RU" sz="2400" dirty="0" err="1">
                <a:latin typeface="Times New Roman" panose="02020603050405020304" pitchFamily="18" charset="0"/>
                <a:cs typeface="Times New Roman" panose="02020603050405020304" pitchFamily="18" charset="0"/>
              </a:rPr>
              <a:t>ую</a:t>
            </a:r>
            <a:r>
              <a:rPr lang="ru-RU" sz="2400" dirty="0">
                <a:latin typeface="Times New Roman" panose="02020603050405020304" pitchFamily="18" charset="0"/>
                <a:cs typeface="Times New Roman" panose="02020603050405020304" pitchFamily="18" charset="0"/>
              </a:rPr>
              <a:t> сущность своего героя.</a:t>
            </a:r>
          </a:p>
        </p:txBody>
      </p:sp>
      <p:sp>
        <p:nvSpPr>
          <p:cNvPr id="4" name="Прямоугольник 3">
            <a:extLst>
              <a:ext uri="{FF2B5EF4-FFF2-40B4-BE49-F238E27FC236}">
                <a16:creationId xmlns:a16="http://schemas.microsoft.com/office/drawing/2014/main" id="{27465B31-CCFD-914A-9256-BC2B7C2E00B9}"/>
              </a:ext>
            </a:extLst>
          </p:cNvPr>
          <p:cNvSpPr/>
          <p:nvPr/>
        </p:nvSpPr>
        <p:spPr>
          <a:xfrm>
            <a:off x="10659416" y="-318402"/>
            <a:ext cx="1436914" cy="744139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a:extLst>
              <a:ext uri="{FF2B5EF4-FFF2-40B4-BE49-F238E27FC236}">
                <a16:creationId xmlns:a16="http://schemas.microsoft.com/office/drawing/2014/main" id="{4B0201D5-ECD1-224A-8136-402EBD1D5158}"/>
              </a:ext>
            </a:extLst>
          </p:cNvPr>
          <p:cNvPicPr>
            <a:picLocks noChangeAspect="1"/>
          </p:cNvPicPr>
          <p:nvPr/>
        </p:nvPicPr>
        <p:blipFill>
          <a:blip r:embed="rId2"/>
          <a:stretch>
            <a:fillRect/>
          </a:stretch>
        </p:blipFill>
        <p:spPr>
          <a:xfrm rot="20228246">
            <a:off x="10303395" y="4596482"/>
            <a:ext cx="2340294" cy="2340294"/>
          </a:xfrm>
          <a:prstGeom prst="rect">
            <a:avLst/>
          </a:prstGeom>
        </p:spPr>
      </p:pic>
      <p:sp>
        <p:nvSpPr>
          <p:cNvPr id="10" name="Овальная выноска 9">
            <a:extLst>
              <a:ext uri="{FF2B5EF4-FFF2-40B4-BE49-F238E27FC236}">
                <a16:creationId xmlns:a16="http://schemas.microsoft.com/office/drawing/2014/main" id="{B5ECE80F-A079-C944-A87B-3929E815AABE}"/>
              </a:ext>
            </a:extLst>
          </p:cNvPr>
          <p:cNvSpPr/>
          <p:nvPr/>
        </p:nvSpPr>
        <p:spPr>
          <a:xfrm rot="870199">
            <a:off x="10485613" y="3578777"/>
            <a:ext cx="1706387" cy="978283"/>
          </a:xfrm>
          <a:prstGeom prst="wedgeEllipseCallout">
            <a:avLst>
              <a:gd name="adj1" fmla="val 313"/>
              <a:gd name="adj2" fmla="val 63398"/>
            </a:avLst>
          </a:prstGeom>
          <a:solidFill>
            <a:srgbClr val="FBEBD7"/>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11" name="TextBox 10">
            <a:extLst>
              <a:ext uri="{FF2B5EF4-FFF2-40B4-BE49-F238E27FC236}">
                <a16:creationId xmlns:a16="http://schemas.microsoft.com/office/drawing/2014/main" id="{9D252BA7-60CC-8748-96A4-5417562C5C83}"/>
              </a:ext>
            </a:extLst>
          </p:cNvPr>
          <p:cNvSpPr txBox="1"/>
          <p:nvPr/>
        </p:nvSpPr>
        <p:spPr>
          <a:xfrm rot="432544">
            <a:off x="10422358" y="3695888"/>
            <a:ext cx="1911030" cy="707886"/>
          </a:xfrm>
          <a:prstGeom prst="rect">
            <a:avLst/>
          </a:prstGeom>
          <a:noFill/>
        </p:spPr>
        <p:txBody>
          <a:bodyPr wrap="square" rtlCol="0">
            <a:spAutoFit/>
          </a:bodyPr>
          <a:lstStyle/>
          <a:p>
            <a:pPr algn="ctr"/>
            <a:r>
              <a:rPr lang="ru-RU" sz="2000" b="1" dirty="0">
                <a:latin typeface="Times New Roman" panose="02020603050405020304" pitchFamily="18" charset="0"/>
                <a:ea typeface="AppleGothic" pitchFamily="2" charset="-127"/>
                <a:cs typeface="Times New Roman" panose="02020603050405020304" pitchFamily="18" charset="0"/>
              </a:rPr>
              <a:t>Какое правило?</a:t>
            </a:r>
          </a:p>
        </p:txBody>
      </p:sp>
    </p:spTree>
    <p:extLst>
      <p:ext uri="{BB962C8B-B14F-4D97-AF65-F5344CB8AC3E}">
        <p14:creationId xmlns:p14="http://schemas.microsoft.com/office/powerpoint/2010/main" val="33399038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750" y="1249051"/>
            <a:ext cx="10382109" cy="4306490"/>
          </a:xfrm>
        </p:spPr>
        <p:txBody>
          <a:bodyPr>
            <a:noAutofit/>
          </a:bodyPr>
          <a:lstStyle/>
          <a:p>
            <a:r>
              <a:rPr lang="ru-RU" sz="2400" dirty="0">
                <a:latin typeface="Times New Roman" panose="02020603050405020304" pitchFamily="18" charset="0"/>
                <a:cs typeface="Times New Roman" panose="02020603050405020304" pitchFamily="18" charset="0"/>
              </a:rPr>
              <a:t>1) Часы </a:t>
            </a:r>
            <a:r>
              <a:rPr lang="ru-RU" sz="2400" dirty="0" err="1">
                <a:latin typeface="Times New Roman" panose="02020603050405020304" pitchFamily="18" charset="0"/>
                <a:cs typeface="Times New Roman" panose="02020603050405020304" pitchFamily="18" charset="0"/>
              </a:rPr>
              <a:t>пр_ост_навл_ваются</a:t>
            </a:r>
            <a:r>
              <a:rPr lang="ru-RU" sz="2400" dirty="0">
                <a:latin typeface="Times New Roman" panose="02020603050405020304" pitchFamily="18" charset="0"/>
                <a:cs typeface="Times New Roman" panose="02020603050405020304" pitchFamily="18" charset="0"/>
              </a:rPr>
              <a:t> на (не)сколько секунд и вдруг снова </a:t>
            </a:r>
            <a:r>
              <a:rPr lang="ru-RU" sz="2400" dirty="0" err="1">
                <a:latin typeface="Times New Roman" panose="02020603050405020304" pitchFamily="18" charset="0"/>
                <a:cs typeface="Times New Roman" panose="02020603050405020304" pitchFamily="18" charset="0"/>
              </a:rPr>
              <a:t>затикают</a:t>
            </a:r>
            <a:r>
              <a:rPr lang="ru-RU" sz="2400" dirty="0">
                <a:latin typeface="Times New Roman" panose="02020603050405020304" pitchFamily="18" charset="0"/>
                <a:cs typeface="Times New Roman" panose="02020603050405020304" pitchFamily="18" charset="0"/>
              </a:rPr>
              <a:t>.</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2) И.С. Тургенев подвергает Базарова самому сложному испытанию – «испытанию любовью» – и этим </a:t>
            </a:r>
            <a:r>
              <a:rPr lang="ru-RU" sz="2400" dirty="0" err="1">
                <a:latin typeface="Times New Roman" panose="02020603050405020304" pitchFamily="18" charset="0"/>
                <a:cs typeface="Times New Roman" panose="02020603050405020304" pitchFamily="18" charset="0"/>
              </a:rPr>
              <a:t>р_скрыл</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исти</a:t>
            </a:r>
            <a:r>
              <a:rPr lang="ru-RU" sz="2400" dirty="0">
                <a:latin typeface="Times New Roman" panose="02020603050405020304" pitchFamily="18" charset="0"/>
                <a:cs typeface="Times New Roman" panose="02020603050405020304" pitchFamily="18" charset="0"/>
              </a:rPr>
              <a:t>__</a:t>
            </a:r>
            <a:r>
              <a:rPr lang="ru-RU" sz="2400" dirty="0" err="1">
                <a:latin typeface="Times New Roman" panose="02020603050405020304" pitchFamily="18" charset="0"/>
                <a:cs typeface="Times New Roman" panose="02020603050405020304" pitchFamily="18" charset="0"/>
              </a:rPr>
              <a:t>ую</a:t>
            </a:r>
            <a:r>
              <a:rPr lang="ru-RU" sz="2400" dirty="0">
                <a:latin typeface="Times New Roman" panose="02020603050405020304" pitchFamily="18" charset="0"/>
                <a:cs typeface="Times New Roman" panose="02020603050405020304" pitchFamily="18" charset="0"/>
              </a:rPr>
              <a:t> сущность своего героя.</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3) Эта книга дает знания об истории календаря научит делать календарные </a:t>
            </a:r>
            <a:r>
              <a:rPr lang="ru-RU" sz="2400" dirty="0" err="1">
                <a:latin typeface="Times New Roman" panose="02020603050405020304" pitchFamily="18" charset="0"/>
                <a:cs typeface="Times New Roman" panose="02020603050405020304" pitchFamily="18" charset="0"/>
              </a:rPr>
              <a:t>ра</a:t>
            </a:r>
            <a:r>
              <a:rPr lang="ru-RU" sz="2400" dirty="0">
                <a:latin typeface="Times New Roman" panose="02020603050405020304" pitchFamily="18" charset="0"/>
                <a:cs typeface="Times New Roman" panose="02020603050405020304" pitchFamily="18" charset="0"/>
              </a:rPr>
              <a:t>(с/</a:t>
            </a:r>
            <a:r>
              <a:rPr lang="ru-RU" sz="2400" dirty="0" err="1">
                <a:latin typeface="Times New Roman" panose="02020603050405020304" pitchFamily="18" charset="0"/>
                <a:cs typeface="Times New Roman" panose="02020603050405020304" pitchFamily="18" charset="0"/>
              </a:rPr>
              <a:t>сс</a:t>
            </a:r>
            <a:r>
              <a:rPr lang="ru-RU" sz="2400" dirty="0">
                <a:latin typeface="Times New Roman" panose="02020603050405020304" pitchFamily="18" charset="0"/>
                <a:cs typeface="Times New Roman" panose="02020603050405020304" pitchFamily="18" charset="0"/>
              </a:rPr>
              <a:t>)четы быстро и точно.</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4) </a:t>
            </a:r>
            <a:r>
              <a:rPr lang="ru-RU" sz="2400" dirty="0" err="1">
                <a:latin typeface="Times New Roman" panose="02020603050405020304" pitchFamily="18" charset="0"/>
                <a:cs typeface="Times New Roman" panose="02020603050405020304" pitchFamily="18" charset="0"/>
              </a:rPr>
              <a:t>Зам_рает</a:t>
            </a:r>
            <a:r>
              <a:rPr lang="ru-RU" sz="2400" i="1"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на мгновение сердце и вдруг застучит вновь</a:t>
            </a:r>
            <a:r>
              <a:rPr lang="ru-RU" sz="2400" i="1" dirty="0">
                <a:latin typeface="Times New Roman" panose="02020603050405020304" pitchFamily="18" charset="0"/>
                <a:cs typeface="Times New Roman" panose="02020603050405020304" pitchFamily="18" charset="0"/>
              </a:rPr>
              <a:t>.</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5) Папа читает газету и выпил кружку кофе.</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6) Я работаю с (не)внимательностью но всё равно в результате сделал много ошибок.</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7) Они разбредались кто куда а (не)которые совсем близко подошли к </a:t>
            </a:r>
            <a:r>
              <a:rPr lang="ru-RU" sz="2400" dirty="0" err="1">
                <a:latin typeface="Times New Roman" panose="02020603050405020304" pitchFamily="18" charset="0"/>
                <a:cs typeface="Times New Roman" panose="02020603050405020304" pitchFamily="18" charset="0"/>
              </a:rPr>
              <a:t>ра</a:t>
            </a:r>
            <a:r>
              <a:rPr lang="ru-RU" sz="2400" dirty="0">
                <a:latin typeface="Times New Roman" panose="02020603050405020304" pitchFamily="18" charset="0"/>
                <a:cs typeface="Times New Roman" panose="02020603050405020304" pitchFamily="18" charset="0"/>
              </a:rPr>
              <a:t>(с/</a:t>
            </a:r>
            <a:r>
              <a:rPr lang="ru-RU" sz="2400" dirty="0" err="1">
                <a:latin typeface="Times New Roman" panose="02020603050405020304" pitchFamily="18" charset="0"/>
                <a:cs typeface="Times New Roman" panose="02020603050405020304" pitchFamily="18" charset="0"/>
              </a:rPr>
              <a:t>сс</a:t>
            </a:r>
            <a:r>
              <a:rPr lang="ru-RU" sz="2400" dirty="0">
                <a:latin typeface="Times New Roman" panose="02020603050405020304" pitchFamily="18" charset="0"/>
                <a:cs typeface="Times New Roman" panose="02020603050405020304" pitchFamily="18" charset="0"/>
              </a:rPr>
              <a:t>)</a:t>
            </a:r>
            <a:r>
              <a:rPr lang="ru-RU" sz="2400" dirty="0" err="1">
                <a:latin typeface="Times New Roman" panose="02020603050405020304" pitchFamily="18" charset="0"/>
                <a:cs typeface="Times New Roman" panose="02020603050405020304" pitchFamily="18" charset="0"/>
              </a:rPr>
              <a:t>ка_чику</a:t>
            </a:r>
            <a:r>
              <a:rPr lang="ru-RU" sz="2400" dirty="0">
                <a:latin typeface="Times New Roman" panose="02020603050405020304" pitchFamily="18" charset="0"/>
                <a:cs typeface="Times New Roman" panose="02020603050405020304" pitchFamily="18" charset="0"/>
              </a:rPr>
              <a:t>.</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8) Летом небо на юге </a:t>
            </a:r>
            <a:r>
              <a:rPr lang="ru-RU" sz="2400" dirty="0" err="1">
                <a:latin typeface="Times New Roman" panose="02020603050405020304" pitchFamily="18" charset="0"/>
                <a:cs typeface="Times New Roman" panose="02020603050405020304" pitchFamily="18" charset="0"/>
              </a:rPr>
              <a:t>ч_рное</a:t>
            </a:r>
            <a:r>
              <a:rPr lang="ru-RU" sz="2400" dirty="0">
                <a:latin typeface="Times New Roman" panose="02020603050405020304" pitchFamily="18" charset="0"/>
                <a:cs typeface="Times New Roman" panose="02020603050405020304" pitchFamily="18" charset="0"/>
              </a:rPr>
              <a:t>(</a:t>
            </a:r>
            <a:r>
              <a:rPr lang="ru-RU" sz="2400" dirty="0" err="1">
                <a:latin typeface="Times New Roman" panose="02020603050405020304" pitchFamily="18" charset="0"/>
                <a:cs typeface="Times New Roman" panose="02020603050405020304" pitchFamily="18" charset="0"/>
              </a:rPr>
              <a:t>ч_рное</a:t>
            </a:r>
            <a:r>
              <a:rPr lang="ru-RU" sz="2400" dirty="0">
                <a:latin typeface="Times New Roman" panose="02020603050405020304" pitchFamily="18" charset="0"/>
                <a:cs typeface="Times New Roman" panose="02020603050405020304" pitchFamily="18" charset="0"/>
              </a:rPr>
              <a:t>) и звёзды на нём (как)будто водили хоровод.</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9) Л.Н. Толстой в романе «Война и мир» показывает сложный исторический период в истории России </a:t>
            </a:r>
            <a:r>
              <a:rPr lang="ru-RU" sz="2400" dirty="0" err="1">
                <a:latin typeface="Times New Roman" panose="02020603050405020304" pitchFamily="18" charset="0"/>
                <a:cs typeface="Times New Roman" panose="02020603050405020304" pitchFamily="18" charset="0"/>
              </a:rPr>
              <a:t>из_бразил</a:t>
            </a:r>
            <a:r>
              <a:rPr lang="ru-RU" sz="2400" dirty="0">
                <a:latin typeface="Times New Roman" panose="02020603050405020304" pitchFamily="18" charset="0"/>
                <a:cs typeface="Times New Roman" panose="02020603050405020304" pitchFamily="18" charset="0"/>
              </a:rPr>
              <a:t> (не)сколько исторических личностей.</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10) Автор даёт </a:t>
            </a:r>
            <a:r>
              <a:rPr lang="ru-RU" sz="2400" dirty="0" err="1">
                <a:latin typeface="Times New Roman" panose="02020603050405020304" pitchFamily="18" charset="0"/>
                <a:cs typeface="Times New Roman" panose="02020603050405020304" pitchFamily="18" charset="0"/>
              </a:rPr>
              <a:t>интерес_ные</a:t>
            </a:r>
            <a:r>
              <a:rPr lang="ru-RU" sz="2400" dirty="0">
                <a:latin typeface="Times New Roman" panose="02020603050405020304" pitchFamily="18" charset="0"/>
                <a:cs typeface="Times New Roman" panose="02020603050405020304" pitchFamily="18" charset="0"/>
              </a:rPr>
              <a:t> сведения об истории праздника показал как (по)разному его проводят жители стран мира.</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11) Нужно </a:t>
            </a:r>
            <a:r>
              <a:rPr lang="ru-RU" sz="2400" dirty="0" err="1">
                <a:latin typeface="Times New Roman" panose="02020603050405020304" pitchFamily="18" charset="0"/>
                <a:cs typeface="Times New Roman" panose="02020603050405020304" pitchFamily="18" charset="0"/>
              </a:rPr>
              <a:t>пом_гать</a:t>
            </a:r>
            <a:r>
              <a:rPr lang="ru-RU" sz="2400" dirty="0">
                <a:latin typeface="Times New Roman" panose="02020603050405020304" pitchFamily="18" charset="0"/>
                <a:cs typeface="Times New Roman" panose="02020603050405020304" pitchFamily="18" charset="0"/>
              </a:rPr>
              <a:t> ребёнку научить </a:t>
            </a:r>
            <a:r>
              <a:rPr lang="ru-RU" sz="2400" dirty="0" err="1">
                <a:latin typeface="Times New Roman" panose="02020603050405020304" pitchFamily="18" charset="0"/>
                <a:cs typeface="Times New Roman" panose="02020603050405020304" pitchFamily="18" charset="0"/>
              </a:rPr>
              <a:t>сам_ст_ят_льности</a:t>
            </a:r>
            <a:r>
              <a:rPr lang="ru-RU" sz="2400" dirty="0">
                <a:latin typeface="Times New Roman" panose="02020603050405020304" pitchFamily="18" charset="0"/>
                <a:cs typeface="Times New Roman" panose="02020603050405020304" pitchFamily="18" charset="0"/>
              </a:rPr>
              <a:t>.</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12) Джек Лондон подвергает Мартина Идена самым сложным испытаниям и этим он </a:t>
            </a:r>
            <a:r>
              <a:rPr lang="ru-RU" sz="2400" dirty="0" err="1">
                <a:latin typeface="Times New Roman" panose="02020603050405020304" pitchFamily="18" charset="0"/>
                <a:cs typeface="Times New Roman" panose="02020603050405020304" pitchFamily="18" charset="0"/>
              </a:rPr>
              <a:t>ра_крыл</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исти</a:t>
            </a:r>
            <a:r>
              <a:rPr lang="ru-RU" sz="2400" dirty="0">
                <a:latin typeface="Times New Roman" panose="02020603050405020304" pitchFamily="18" charset="0"/>
                <a:cs typeface="Times New Roman" panose="02020603050405020304" pitchFamily="18" charset="0"/>
              </a:rPr>
              <a:t>__</a:t>
            </a:r>
            <a:r>
              <a:rPr lang="ru-RU" sz="2400" dirty="0" err="1">
                <a:latin typeface="Times New Roman" panose="02020603050405020304" pitchFamily="18" charset="0"/>
                <a:cs typeface="Times New Roman" panose="02020603050405020304" pitchFamily="18" charset="0"/>
              </a:rPr>
              <a:t>ую</a:t>
            </a:r>
            <a:r>
              <a:rPr lang="ru-RU" sz="2400" dirty="0">
                <a:latin typeface="Times New Roman" panose="02020603050405020304" pitchFamily="18" charset="0"/>
                <a:cs typeface="Times New Roman" panose="02020603050405020304" pitchFamily="18" charset="0"/>
              </a:rPr>
              <a:t> сущность своего героя.</a:t>
            </a:r>
          </a:p>
        </p:txBody>
      </p:sp>
      <p:sp>
        <p:nvSpPr>
          <p:cNvPr id="4" name="Прямоугольник 3">
            <a:extLst>
              <a:ext uri="{FF2B5EF4-FFF2-40B4-BE49-F238E27FC236}">
                <a16:creationId xmlns:a16="http://schemas.microsoft.com/office/drawing/2014/main" id="{27465B31-CCFD-914A-9256-BC2B7C2E00B9}"/>
              </a:ext>
            </a:extLst>
          </p:cNvPr>
          <p:cNvSpPr/>
          <p:nvPr/>
        </p:nvSpPr>
        <p:spPr>
          <a:xfrm>
            <a:off x="10659416" y="-318402"/>
            <a:ext cx="1436914" cy="744139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a:extLst>
              <a:ext uri="{FF2B5EF4-FFF2-40B4-BE49-F238E27FC236}">
                <a16:creationId xmlns:a16="http://schemas.microsoft.com/office/drawing/2014/main" id="{1C794EB2-6EEA-554A-88B9-C9DDC374CE97}"/>
              </a:ext>
            </a:extLst>
          </p:cNvPr>
          <p:cNvPicPr>
            <a:picLocks noChangeAspect="1"/>
          </p:cNvPicPr>
          <p:nvPr/>
        </p:nvPicPr>
        <p:blipFill>
          <a:blip r:embed="rId2"/>
          <a:stretch>
            <a:fillRect/>
          </a:stretch>
        </p:blipFill>
        <p:spPr>
          <a:xfrm>
            <a:off x="10094663" y="4746368"/>
            <a:ext cx="2192646" cy="2192646"/>
          </a:xfrm>
          <a:prstGeom prst="rect">
            <a:avLst/>
          </a:prstGeom>
        </p:spPr>
      </p:pic>
      <p:sp>
        <p:nvSpPr>
          <p:cNvPr id="8" name="Овальная выноска 7">
            <a:extLst>
              <a:ext uri="{FF2B5EF4-FFF2-40B4-BE49-F238E27FC236}">
                <a16:creationId xmlns:a16="http://schemas.microsoft.com/office/drawing/2014/main" id="{DC7A5F0B-3A5A-A94A-8CD6-5CDDAF0CFD8D}"/>
              </a:ext>
            </a:extLst>
          </p:cNvPr>
          <p:cNvSpPr/>
          <p:nvPr/>
        </p:nvSpPr>
        <p:spPr>
          <a:xfrm rot="870199">
            <a:off x="10485611" y="3636742"/>
            <a:ext cx="1706387" cy="978283"/>
          </a:xfrm>
          <a:prstGeom prst="wedgeEllipseCallout">
            <a:avLst>
              <a:gd name="adj1" fmla="val 313"/>
              <a:gd name="adj2" fmla="val 63398"/>
            </a:avLst>
          </a:prstGeom>
          <a:solidFill>
            <a:srgbClr val="FBEBD7"/>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12" name="TextBox 11">
            <a:extLst>
              <a:ext uri="{FF2B5EF4-FFF2-40B4-BE49-F238E27FC236}">
                <a16:creationId xmlns:a16="http://schemas.microsoft.com/office/drawing/2014/main" id="{7A5DCC11-2DBE-6345-86B8-49A64331B7B5}"/>
              </a:ext>
            </a:extLst>
          </p:cNvPr>
          <p:cNvSpPr txBox="1"/>
          <p:nvPr/>
        </p:nvSpPr>
        <p:spPr>
          <a:xfrm rot="1061796">
            <a:off x="10281522" y="3830903"/>
            <a:ext cx="2114562" cy="523220"/>
          </a:xfrm>
          <a:prstGeom prst="rect">
            <a:avLst/>
          </a:prstGeom>
          <a:noFill/>
        </p:spPr>
        <p:txBody>
          <a:bodyPr wrap="square" rtlCol="0">
            <a:spAutoFit/>
          </a:bodyPr>
          <a:lstStyle/>
          <a:p>
            <a:pPr algn="ctr"/>
            <a:r>
              <a:rPr lang="ru-RU" sz="1400" b="1" dirty="0">
                <a:latin typeface="Times New Roman" panose="02020603050405020304" pitchFamily="18" charset="0"/>
                <a:ea typeface="AppleGothic" pitchFamily="2" charset="-127"/>
                <a:cs typeface="Times New Roman" panose="02020603050405020304" pitchFamily="18" charset="0"/>
              </a:rPr>
              <a:t>Вид и время </a:t>
            </a:r>
          </a:p>
          <a:p>
            <a:pPr algn="ctr"/>
            <a:r>
              <a:rPr lang="ru-RU" sz="1400" b="1" dirty="0">
                <a:latin typeface="Times New Roman" panose="02020603050405020304" pitchFamily="18" charset="0"/>
                <a:ea typeface="AppleGothic" pitchFamily="2" charset="-127"/>
                <a:cs typeface="Times New Roman" panose="02020603050405020304" pitchFamily="18" charset="0"/>
              </a:rPr>
              <a:t>глаголов!</a:t>
            </a:r>
          </a:p>
        </p:txBody>
      </p:sp>
    </p:spTree>
    <p:extLst>
      <p:ext uri="{BB962C8B-B14F-4D97-AF65-F5344CB8AC3E}">
        <p14:creationId xmlns:p14="http://schemas.microsoft.com/office/powerpoint/2010/main" val="17381005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750" y="1249051"/>
            <a:ext cx="10382109" cy="4306490"/>
          </a:xfrm>
        </p:spPr>
        <p:txBody>
          <a:bodyPr>
            <a:noAutofit/>
          </a:bodyPr>
          <a:lstStyle/>
          <a:p>
            <a:pPr>
              <a:lnSpc>
                <a:spcPts val="3140"/>
              </a:lnSpc>
            </a:pPr>
            <a:r>
              <a:rPr lang="ru-RU" sz="2400" dirty="0">
                <a:latin typeface="Times New Roman" panose="02020603050405020304" pitchFamily="18" charset="0"/>
                <a:cs typeface="Times New Roman" panose="02020603050405020304" pitchFamily="18" charset="0"/>
              </a:rPr>
              <a:t>1) До 1936 г. Тбилиси </a:t>
            </a:r>
            <a:r>
              <a:rPr lang="ru-RU" sz="2400" dirty="0" err="1">
                <a:latin typeface="Times New Roman" panose="02020603050405020304" pitchFamily="18" charset="0"/>
                <a:cs typeface="Times New Roman" panose="02020603050405020304" pitchFamily="18" charset="0"/>
              </a:rPr>
              <a:t>наз_валось</a:t>
            </a:r>
            <a:r>
              <a:rPr lang="ru-RU" sz="2400" dirty="0">
                <a:latin typeface="Times New Roman" panose="02020603050405020304" pitchFamily="18" charset="0"/>
                <a:cs typeface="Times New Roman" panose="02020603050405020304" pitchFamily="18" charset="0"/>
              </a:rPr>
              <a:t> Тифлисом.</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2) Весь день пони катало в зоопарке малышей.</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3) МГУ было основано в 1755г. по инициативе первого русского академика</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М. В. Ломоносова.</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4) Главное чему теперь я хочу уделить </a:t>
            </a:r>
            <a:r>
              <a:rPr lang="ru-RU" sz="2400" dirty="0" err="1">
                <a:latin typeface="Times New Roman" panose="02020603050405020304" pitchFamily="18" charset="0"/>
                <a:cs typeface="Times New Roman" panose="02020603050405020304" pitchFamily="18" charset="0"/>
              </a:rPr>
              <a:t>вн_мание</a:t>
            </a:r>
            <a:r>
              <a:rPr lang="ru-RU" sz="2400" dirty="0">
                <a:latin typeface="Times New Roman" panose="02020603050405020304" pitchFamily="18" charset="0"/>
                <a:cs typeface="Times New Roman" panose="02020603050405020304" pitchFamily="18" charset="0"/>
              </a:rPr>
              <a:t> это </a:t>
            </a:r>
            <a:r>
              <a:rPr lang="ru-RU" sz="2400" dirty="0" err="1">
                <a:latin typeface="Times New Roman" panose="02020603050405020304" pitchFamily="18" charset="0"/>
                <a:cs typeface="Times New Roman" panose="02020603050405020304" pitchFamily="18" charset="0"/>
              </a:rPr>
              <a:t>художе­стве__ой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ст_роне</a:t>
            </a:r>
            <a:r>
              <a:rPr lang="ru-RU" sz="2400" dirty="0">
                <a:latin typeface="Times New Roman" panose="02020603050405020304" pitchFamily="18" charset="0"/>
                <a:cs typeface="Times New Roman" panose="02020603050405020304" pitchFamily="18" charset="0"/>
              </a:rPr>
              <a:t> произведения</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5) Все кто побывал в Крыму увёз с собой после </a:t>
            </a:r>
            <a:r>
              <a:rPr lang="ru-RU" sz="2400" dirty="0" err="1">
                <a:latin typeface="Times New Roman" panose="02020603050405020304" pitchFamily="18" charset="0"/>
                <a:cs typeface="Times New Roman" panose="02020603050405020304" pitchFamily="18" charset="0"/>
              </a:rPr>
              <a:t>ра</a:t>
            </a:r>
            <a:r>
              <a:rPr lang="ru-RU" sz="2400" dirty="0">
                <a:latin typeface="Times New Roman" panose="02020603050405020304" pitchFamily="18" charset="0"/>
                <a:cs typeface="Times New Roman" panose="02020603050405020304" pitchFamily="18" charset="0"/>
              </a:rPr>
              <a:t>(с/</a:t>
            </a:r>
            <a:r>
              <a:rPr lang="ru-RU" sz="2400" dirty="0" err="1">
                <a:latin typeface="Times New Roman" panose="02020603050405020304" pitchFamily="18" charset="0"/>
                <a:cs typeface="Times New Roman" panose="02020603050405020304" pitchFamily="18" charset="0"/>
              </a:rPr>
              <a:t>сс</a:t>
            </a:r>
            <a:r>
              <a:rPr lang="ru-RU" sz="2400" dirty="0">
                <a:latin typeface="Times New Roman" panose="02020603050405020304" pitchFamily="18" charset="0"/>
                <a:cs typeface="Times New Roman" panose="02020603050405020304" pitchFamily="18" charset="0"/>
              </a:rPr>
              <a:t>)</a:t>
            </a:r>
            <a:r>
              <a:rPr lang="ru-RU" sz="2400" dirty="0" err="1">
                <a:latin typeface="Times New Roman" panose="02020603050405020304" pitchFamily="18" charset="0"/>
                <a:cs typeface="Times New Roman" panose="02020603050405020304" pitchFamily="18" charset="0"/>
              </a:rPr>
              <a:t>тавания</a:t>
            </a:r>
            <a:r>
              <a:rPr lang="ru-RU" sz="2400" dirty="0">
                <a:latin typeface="Times New Roman" panose="02020603050405020304" pitchFamily="18" charset="0"/>
                <a:cs typeface="Times New Roman" panose="02020603050405020304" pitchFamily="18" charset="0"/>
              </a:rPr>
              <a:t> с ним яркие впечатления о море южных травах и цветах.</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6) Те кто бывали в Геленджике н_ могли н_ </a:t>
            </a:r>
            <a:r>
              <a:rPr lang="ru-RU" sz="2400" dirty="0" err="1">
                <a:latin typeface="Times New Roman" panose="02020603050405020304" pitchFamily="18" charset="0"/>
                <a:cs typeface="Times New Roman" panose="02020603050405020304" pitchFamily="18" charset="0"/>
              </a:rPr>
              <a:t>любоват_ся</a:t>
            </a:r>
            <a:r>
              <a:rPr lang="ru-RU" sz="2400" dirty="0">
                <a:latin typeface="Times New Roman" panose="02020603050405020304" pitchFamily="18" charset="0"/>
                <a:cs typeface="Times New Roman" panose="02020603050405020304" pitchFamily="18" charset="0"/>
              </a:rPr>
              <a:t> красотой набережной.</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7) В лесу </a:t>
            </a:r>
            <a:r>
              <a:rPr lang="ru-RU" sz="2400" dirty="0" err="1">
                <a:latin typeface="Times New Roman" panose="02020603050405020304" pitchFamily="18" charset="0"/>
                <a:cs typeface="Times New Roman" panose="02020603050405020304" pitchFamily="18" charset="0"/>
              </a:rPr>
              <a:t>р_стут</a:t>
            </a:r>
            <a:r>
              <a:rPr lang="ru-RU" sz="2400" dirty="0">
                <a:latin typeface="Times New Roman" panose="02020603050405020304" pitchFamily="18" charset="0"/>
                <a:cs typeface="Times New Roman" panose="02020603050405020304" pitchFamily="18" charset="0"/>
              </a:rPr>
              <a:t> много деревьев.</a:t>
            </a:r>
            <a:br>
              <a:rPr lang="ru-RU" sz="2400" dirty="0">
                <a:latin typeface="Times New Roman" panose="02020603050405020304" pitchFamily="18" charset="0"/>
                <a:cs typeface="Times New Roman" panose="02020603050405020304" pitchFamily="18" charset="0"/>
              </a:rPr>
            </a:br>
            <a:r>
              <a:rPr lang="ru-RU" sz="2400" i="1" dirty="0">
                <a:latin typeface="Times New Roman" panose="02020603050405020304" pitchFamily="18" charset="0"/>
                <a:cs typeface="Times New Roman" panose="02020603050405020304" pitchFamily="18" charset="0"/>
              </a:rPr>
              <a:t>8) </a:t>
            </a:r>
            <a:r>
              <a:rPr lang="ru-RU" sz="2400" dirty="0">
                <a:latin typeface="Times New Roman" panose="02020603050405020304" pitchFamily="18" charset="0"/>
                <a:cs typeface="Times New Roman" panose="02020603050405020304" pitchFamily="18" charset="0"/>
              </a:rPr>
              <a:t>Большинство возражали против такой оценки его творчества</a:t>
            </a:r>
            <a:r>
              <a:rPr lang="ru-RU" sz="2400" i="1" dirty="0">
                <a:latin typeface="Times New Roman" panose="02020603050405020304" pitchFamily="18" charset="0"/>
                <a:cs typeface="Times New Roman" panose="02020603050405020304" pitchFamily="18" charset="0"/>
              </a:rPr>
              <a:t>.</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9) Обычно </a:t>
            </a:r>
            <a:r>
              <a:rPr lang="ru-RU" sz="2400" dirty="0" err="1">
                <a:latin typeface="Times New Roman" panose="02020603050405020304" pitchFamily="18" charset="0"/>
                <a:cs typeface="Times New Roman" panose="02020603050405020304" pitchFamily="18" charset="0"/>
              </a:rPr>
              <a:t>молодеж</a:t>
            </a:r>
            <a:r>
              <a:rPr lang="ru-RU" sz="2400" dirty="0">
                <a:latin typeface="Times New Roman" panose="02020603050405020304" pitchFamily="18" charset="0"/>
                <a:cs typeface="Times New Roman" panose="02020603050405020304" pitchFamily="18" charset="0"/>
              </a:rPr>
              <a:t>_ является носителями передовых идей.</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10) Операторами </a:t>
            </a:r>
            <a:r>
              <a:rPr lang="ru-RU" sz="2400" dirty="0" err="1">
                <a:latin typeface="Times New Roman" panose="02020603050405020304" pitchFamily="18" charset="0"/>
                <a:cs typeface="Times New Roman" panose="02020603050405020304" pitchFamily="18" charset="0"/>
              </a:rPr>
              <a:t>инфр_структуры</a:t>
            </a:r>
            <a:r>
              <a:rPr lang="ru-RU" sz="2400" dirty="0">
                <a:latin typeface="Times New Roman" panose="02020603050405020304" pitchFamily="18" charset="0"/>
                <a:cs typeface="Times New Roman" panose="02020603050405020304" pitchFamily="18" charset="0"/>
              </a:rPr>
              <a:t> сети железных дорог России являются ОАО РЖД.</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11) Чтобы приносить пользу Родине нужно смелость знания </a:t>
            </a:r>
            <a:r>
              <a:rPr lang="ru-RU" sz="2400" dirty="0" err="1">
                <a:latin typeface="Times New Roman" panose="02020603050405020304" pitchFamily="18" charset="0"/>
                <a:cs typeface="Times New Roman" panose="02020603050405020304" pitchFamily="18" charset="0"/>
              </a:rPr>
              <a:t>ч_ткость</a:t>
            </a:r>
            <a:r>
              <a:rPr lang="ru-RU" sz="2400" dirty="0">
                <a:latin typeface="Times New Roman" panose="02020603050405020304" pitchFamily="18" charset="0"/>
                <a:cs typeface="Times New Roman" panose="02020603050405020304" pitchFamily="18" charset="0"/>
              </a:rPr>
              <a:t>.</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12) Все кто не потеряли ещё головы были против те(р/</a:t>
            </a:r>
            <a:r>
              <a:rPr lang="ru-RU" sz="2400" dirty="0" err="1">
                <a:latin typeface="Times New Roman" panose="02020603050405020304" pitchFamily="18" charset="0"/>
                <a:cs typeface="Times New Roman" panose="02020603050405020304" pitchFamily="18" charset="0"/>
              </a:rPr>
              <a:t>рр</a:t>
            </a:r>
            <a:r>
              <a:rPr lang="ru-RU" sz="2400" dirty="0">
                <a:latin typeface="Times New Roman" panose="02020603050405020304" pitchFamily="18" charset="0"/>
                <a:cs typeface="Times New Roman" panose="02020603050405020304" pitchFamily="18" charset="0"/>
              </a:rPr>
              <a:t>)о(р/</a:t>
            </a:r>
            <a:r>
              <a:rPr lang="ru-RU" sz="2400" dirty="0" err="1">
                <a:latin typeface="Times New Roman" panose="02020603050405020304" pitchFamily="18" charset="0"/>
                <a:cs typeface="Times New Roman" panose="02020603050405020304" pitchFamily="18" charset="0"/>
              </a:rPr>
              <a:t>рр</a:t>
            </a:r>
            <a:r>
              <a:rPr lang="ru-RU" sz="2400" dirty="0">
                <a:latin typeface="Times New Roman" panose="02020603050405020304" pitchFamily="18" charset="0"/>
                <a:cs typeface="Times New Roman" panose="02020603050405020304" pitchFamily="18" charset="0"/>
              </a:rPr>
              <a:t>)</a:t>
            </a:r>
            <a:r>
              <a:rPr lang="ru-RU" sz="2400" dirty="0" err="1">
                <a:latin typeface="Times New Roman" panose="02020603050405020304" pitchFamily="18" charset="0"/>
                <a:cs typeface="Times New Roman" panose="02020603050405020304" pitchFamily="18" charset="0"/>
              </a:rPr>
              <a:t>изма</a:t>
            </a:r>
            <a:r>
              <a:rPr lang="ru-RU" sz="2400" dirty="0">
                <a:latin typeface="Times New Roman" panose="02020603050405020304" pitchFamily="18" charset="0"/>
                <a:cs typeface="Times New Roman" panose="02020603050405020304" pitchFamily="18" charset="0"/>
              </a:rPr>
              <a:t>.</a:t>
            </a:r>
          </a:p>
        </p:txBody>
      </p:sp>
      <p:sp>
        <p:nvSpPr>
          <p:cNvPr id="4" name="Прямоугольник 3">
            <a:extLst>
              <a:ext uri="{FF2B5EF4-FFF2-40B4-BE49-F238E27FC236}">
                <a16:creationId xmlns:a16="http://schemas.microsoft.com/office/drawing/2014/main" id="{27465B31-CCFD-914A-9256-BC2B7C2E00B9}"/>
              </a:ext>
            </a:extLst>
          </p:cNvPr>
          <p:cNvSpPr/>
          <p:nvPr/>
        </p:nvSpPr>
        <p:spPr>
          <a:xfrm>
            <a:off x="10659416" y="-318402"/>
            <a:ext cx="1436914" cy="744139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a:extLst>
              <a:ext uri="{FF2B5EF4-FFF2-40B4-BE49-F238E27FC236}">
                <a16:creationId xmlns:a16="http://schemas.microsoft.com/office/drawing/2014/main" id="{4B0201D5-ECD1-224A-8136-402EBD1D5158}"/>
              </a:ext>
            </a:extLst>
          </p:cNvPr>
          <p:cNvPicPr>
            <a:picLocks noChangeAspect="1"/>
          </p:cNvPicPr>
          <p:nvPr/>
        </p:nvPicPr>
        <p:blipFill>
          <a:blip r:embed="rId2"/>
          <a:stretch>
            <a:fillRect/>
          </a:stretch>
        </p:blipFill>
        <p:spPr>
          <a:xfrm rot="20228246">
            <a:off x="10303395" y="4596482"/>
            <a:ext cx="2340294" cy="2340294"/>
          </a:xfrm>
          <a:prstGeom prst="rect">
            <a:avLst/>
          </a:prstGeom>
        </p:spPr>
      </p:pic>
      <p:sp>
        <p:nvSpPr>
          <p:cNvPr id="10" name="Овальная выноска 9">
            <a:extLst>
              <a:ext uri="{FF2B5EF4-FFF2-40B4-BE49-F238E27FC236}">
                <a16:creationId xmlns:a16="http://schemas.microsoft.com/office/drawing/2014/main" id="{B5ECE80F-A079-C944-A87B-3929E815AABE}"/>
              </a:ext>
            </a:extLst>
          </p:cNvPr>
          <p:cNvSpPr/>
          <p:nvPr/>
        </p:nvSpPr>
        <p:spPr>
          <a:xfrm rot="870199">
            <a:off x="10485613" y="3578777"/>
            <a:ext cx="1706387" cy="978283"/>
          </a:xfrm>
          <a:prstGeom prst="wedgeEllipseCallout">
            <a:avLst>
              <a:gd name="adj1" fmla="val 313"/>
              <a:gd name="adj2" fmla="val 63398"/>
            </a:avLst>
          </a:prstGeom>
          <a:solidFill>
            <a:srgbClr val="FBEBD7"/>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11" name="TextBox 10">
            <a:extLst>
              <a:ext uri="{FF2B5EF4-FFF2-40B4-BE49-F238E27FC236}">
                <a16:creationId xmlns:a16="http://schemas.microsoft.com/office/drawing/2014/main" id="{9D252BA7-60CC-8748-96A4-5417562C5C83}"/>
              </a:ext>
            </a:extLst>
          </p:cNvPr>
          <p:cNvSpPr txBox="1"/>
          <p:nvPr/>
        </p:nvSpPr>
        <p:spPr>
          <a:xfrm rot="432544">
            <a:off x="10422358" y="3695888"/>
            <a:ext cx="1911030" cy="707886"/>
          </a:xfrm>
          <a:prstGeom prst="rect">
            <a:avLst/>
          </a:prstGeom>
          <a:noFill/>
        </p:spPr>
        <p:txBody>
          <a:bodyPr wrap="square" rtlCol="0">
            <a:spAutoFit/>
          </a:bodyPr>
          <a:lstStyle/>
          <a:p>
            <a:pPr algn="ctr"/>
            <a:r>
              <a:rPr lang="ru-RU" sz="2000" b="1" dirty="0">
                <a:latin typeface="Times New Roman" panose="02020603050405020304" pitchFamily="18" charset="0"/>
                <a:ea typeface="AppleGothic" pitchFamily="2" charset="-127"/>
                <a:cs typeface="Times New Roman" panose="02020603050405020304" pitchFamily="18" charset="0"/>
              </a:rPr>
              <a:t>Какое правило?</a:t>
            </a:r>
          </a:p>
        </p:txBody>
      </p:sp>
    </p:spTree>
    <p:extLst>
      <p:ext uri="{BB962C8B-B14F-4D97-AF65-F5344CB8AC3E}">
        <p14:creationId xmlns:p14="http://schemas.microsoft.com/office/powerpoint/2010/main" val="889588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750" y="1249051"/>
            <a:ext cx="10382109" cy="4306490"/>
          </a:xfrm>
        </p:spPr>
        <p:txBody>
          <a:bodyPr>
            <a:noAutofit/>
          </a:bodyPr>
          <a:lstStyle/>
          <a:p>
            <a:pPr>
              <a:lnSpc>
                <a:spcPts val="3140"/>
              </a:lnSpc>
            </a:pPr>
            <a:r>
              <a:rPr lang="ru-RU" sz="2400" dirty="0">
                <a:latin typeface="Times New Roman" panose="02020603050405020304" pitchFamily="18" charset="0"/>
                <a:cs typeface="Times New Roman" panose="02020603050405020304" pitchFamily="18" charset="0"/>
              </a:rPr>
              <a:t>1) До 1936 г. Тбилиси </a:t>
            </a:r>
            <a:r>
              <a:rPr lang="ru-RU" sz="2400" dirty="0" err="1">
                <a:latin typeface="Times New Roman" panose="02020603050405020304" pitchFamily="18" charset="0"/>
                <a:cs typeface="Times New Roman" panose="02020603050405020304" pitchFamily="18" charset="0"/>
              </a:rPr>
              <a:t>наз_валось</a:t>
            </a:r>
            <a:r>
              <a:rPr lang="ru-RU" sz="2400" dirty="0">
                <a:latin typeface="Times New Roman" panose="02020603050405020304" pitchFamily="18" charset="0"/>
                <a:cs typeface="Times New Roman" panose="02020603050405020304" pitchFamily="18" charset="0"/>
              </a:rPr>
              <a:t> Тифлисом.</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2) Весь день пони катало в зоопарке малышей.</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3) МГУ было основано в 1755г. по инициативе первого русского академика</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М. В. Ломоносова.</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4) Главное чему теперь я хочу уделить </a:t>
            </a:r>
            <a:r>
              <a:rPr lang="ru-RU" sz="2400" dirty="0" err="1">
                <a:latin typeface="Times New Roman" panose="02020603050405020304" pitchFamily="18" charset="0"/>
                <a:cs typeface="Times New Roman" panose="02020603050405020304" pitchFamily="18" charset="0"/>
              </a:rPr>
              <a:t>вн_мание</a:t>
            </a:r>
            <a:r>
              <a:rPr lang="ru-RU" sz="2400" dirty="0">
                <a:latin typeface="Times New Roman" panose="02020603050405020304" pitchFamily="18" charset="0"/>
                <a:cs typeface="Times New Roman" panose="02020603050405020304" pitchFamily="18" charset="0"/>
              </a:rPr>
              <a:t> это </a:t>
            </a:r>
            <a:r>
              <a:rPr lang="ru-RU" sz="2400" dirty="0" err="1">
                <a:latin typeface="Times New Roman" panose="02020603050405020304" pitchFamily="18" charset="0"/>
                <a:cs typeface="Times New Roman" panose="02020603050405020304" pitchFamily="18" charset="0"/>
              </a:rPr>
              <a:t>художе­стве__ой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ст_роне</a:t>
            </a:r>
            <a:r>
              <a:rPr lang="ru-RU" sz="2400" dirty="0">
                <a:latin typeface="Times New Roman" panose="02020603050405020304" pitchFamily="18" charset="0"/>
                <a:cs typeface="Times New Roman" panose="02020603050405020304" pitchFamily="18" charset="0"/>
              </a:rPr>
              <a:t> произведения</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5) Все кто побывал в Крыму увёз с собой после </a:t>
            </a:r>
            <a:r>
              <a:rPr lang="ru-RU" sz="2400" dirty="0" err="1">
                <a:latin typeface="Times New Roman" panose="02020603050405020304" pitchFamily="18" charset="0"/>
                <a:cs typeface="Times New Roman" panose="02020603050405020304" pitchFamily="18" charset="0"/>
              </a:rPr>
              <a:t>ра</a:t>
            </a:r>
            <a:r>
              <a:rPr lang="ru-RU" sz="2400" dirty="0">
                <a:latin typeface="Times New Roman" panose="02020603050405020304" pitchFamily="18" charset="0"/>
                <a:cs typeface="Times New Roman" panose="02020603050405020304" pitchFamily="18" charset="0"/>
              </a:rPr>
              <a:t>(с/</a:t>
            </a:r>
            <a:r>
              <a:rPr lang="ru-RU" sz="2400" dirty="0" err="1">
                <a:latin typeface="Times New Roman" panose="02020603050405020304" pitchFamily="18" charset="0"/>
                <a:cs typeface="Times New Roman" panose="02020603050405020304" pitchFamily="18" charset="0"/>
              </a:rPr>
              <a:t>сс</a:t>
            </a:r>
            <a:r>
              <a:rPr lang="ru-RU" sz="2400" dirty="0">
                <a:latin typeface="Times New Roman" panose="02020603050405020304" pitchFamily="18" charset="0"/>
                <a:cs typeface="Times New Roman" panose="02020603050405020304" pitchFamily="18" charset="0"/>
              </a:rPr>
              <a:t>)</a:t>
            </a:r>
            <a:r>
              <a:rPr lang="ru-RU" sz="2400" dirty="0" err="1">
                <a:latin typeface="Times New Roman" panose="02020603050405020304" pitchFamily="18" charset="0"/>
                <a:cs typeface="Times New Roman" panose="02020603050405020304" pitchFamily="18" charset="0"/>
              </a:rPr>
              <a:t>тавания</a:t>
            </a:r>
            <a:r>
              <a:rPr lang="ru-RU" sz="2400" dirty="0">
                <a:latin typeface="Times New Roman" panose="02020603050405020304" pitchFamily="18" charset="0"/>
                <a:cs typeface="Times New Roman" panose="02020603050405020304" pitchFamily="18" charset="0"/>
              </a:rPr>
              <a:t> с ним яркие впечатления о море южных травах и цветах.</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6) Те кто бывали в Геленджике н_ могли н_ </a:t>
            </a:r>
            <a:r>
              <a:rPr lang="ru-RU" sz="2400" dirty="0" err="1">
                <a:latin typeface="Times New Roman" panose="02020603050405020304" pitchFamily="18" charset="0"/>
                <a:cs typeface="Times New Roman" panose="02020603050405020304" pitchFamily="18" charset="0"/>
              </a:rPr>
              <a:t>любоват_ся</a:t>
            </a:r>
            <a:r>
              <a:rPr lang="ru-RU" sz="2400" dirty="0">
                <a:latin typeface="Times New Roman" panose="02020603050405020304" pitchFamily="18" charset="0"/>
                <a:cs typeface="Times New Roman" panose="02020603050405020304" pitchFamily="18" charset="0"/>
              </a:rPr>
              <a:t> красотой набережной.</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7) В лесу </a:t>
            </a:r>
            <a:r>
              <a:rPr lang="ru-RU" sz="2400" dirty="0" err="1">
                <a:latin typeface="Times New Roman" panose="02020603050405020304" pitchFamily="18" charset="0"/>
                <a:cs typeface="Times New Roman" panose="02020603050405020304" pitchFamily="18" charset="0"/>
              </a:rPr>
              <a:t>р_стут</a:t>
            </a:r>
            <a:r>
              <a:rPr lang="ru-RU" sz="2400" dirty="0">
                <a:latin typeface="Times New Roman" panose="02020603050405020304" pitchFamily="18" charset="0"/>
                <a:cs typeface="Times New Roman" panose="02020603050405020304" pitchFamily="18" charset="0"/>
              </a:rPr>
              <a:t> много деревьев.</a:t>
            </a:r>
            <a:br>
              <a:rPr lang="ru-RU" sz="2400" dirty="0">
                <a:latin typeface="Times New Roman" panose="02020603050405020304" pitchFamily="18" charset="0"/>
                <a:cs typeface="Times New Roman" panose="02020603050405020304" pitchFamily="18" charset="0"/>
              </a:rPr>
            </a:br>
            <a:r>
              <a:rPr lang="ru-RU" sz="2400" i="1" dirty="0">
                <a:latin typeface="Times New Roman" panose="02020603050405020304" pitchFamily="18" charset="0"/>
                <a:cs typeface="Times New Roman" panose="02020603050405020304" pitchFamily="18" charset="0"/>
              </a:rPr>
              <a:t>8) </a:t>
            </a:r>
            <a:r>
              <a:rPr lang="ru-RU" sz="2400" dirty="0">
                <a:latin typeface="Times New Roman" panose="02020603050405020304" pitchFamily="18" charset="0"/>
                <a:cs typeface="Times New Roman" panose="02020603050405020304" pitchFamily="18" charset="0"/>
              </a:rPr>
              <a:t>Большинство возражали против такой оценки его творчества</a:t>
            </a:r>
            <a:r>
              <a:rPr lang="ru-RU" sz="2400" i="1" dirty="0">
                <a:latin typeface="Times New Roman" panose="02020603050405020304" pitchFamily="18" charset="0"/>
                <a:cs typeface="Times New Roman" panose="02020603050405020304" pitchFamily="18" charset="0"/>
              </a:rPr>
              <a:t>.</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9) Обычно </a:t>
            </a:r>
            <a:r>
              <a:rPr lang="ru-RU" sz="2400" dirty="0" err="1">
                <a:latin typeface="Times New Roman" panose="02020603050405020304" pitchFamily="18" charset="0"/>
                <a:cs typeface="Times New Roman" panose="02020603050405020304" pitchFamily="18" charset="0"/>
              </a:rPr>
              <a:t>молодеж</a:t>
            </a:r>
            <a:r>
              <a:rPr lang="ru-RU" sz="2400" dirty="0">
                <a:latin typeface="Times New Roman" panose="02020603050405020304" pitchFamily="18" charset="0"/>
                <a:cs typeface="Times New Roman" panose="02020603050405020304" pitchFamily="18" charset="0"/>
              </a:rPr>
              <a:t>_ является носителями передовых идей.</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10) Операторами </a:t>
            </a:r>
            <a:r>
              <a:rPr lang="ru-RU" sz="2400" dirty="0" err="1">
                <a:latin typeface="Times New Roman" panose="02020603050405020304" pitchFamily="18" charset="0"/>
                <a:cs typeface="Times New Roman" panose="02020603050405020304" pitchFamily="18" charset="0"/>
              </a:rPr>
              <a:t>инфр_структуры</a:t>
            </a:r>
            <a:r>
              <a:rPr lang="ru-RU" sz="2400" dirty="0">
                <a:latin typeface="Times New Roman" panose="02020603050405020304" pitchFamily="18" charset="0"/>
                <a:cs typeface="Times New Roman" panose="02020603050405020304" pitchFamily="18" charset="0"/>
              </a:rPr>
              <a:t> сети железных дорог России являются ОАО РЖД.</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11) Чтобы приносить пользу Родине нужно смелость знания </a:t>
            </a:r>
            <a:r>
              <a:rPr lang="ru-RU" sz="2400" dirty="0" err="1">
                <a:latin typeface="Times New Roman" panose="02020603050405020304" pitchFamily="18" charset="0"/>
                <a:cs typeface="Times New Roman" panose="02020603050405020304" pitchFamily="18" charset="0"/>
              </a:rPr>
              <a:t>ч_ткость</a:t>
            </a:r>
            <a:r>
              <a:rPr lang="ru-RU" sz="2400" dirty="0">
                <a:latin typeface="Times New Roman" panose="02020603050405020304" pitchFamily="18" charset="0"/>
                <a:cs typeface="Times New Roman" panose="02020603050405020304" pitchFamily="18" charset="0"/>
              </a:rPr>
              <a:t>.</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12) Все кто не потеряли ещё головы были против те(р/</a:t>
            </a:r>
            <a:r>
              <a:rPr lang="ru-RU" sz="2400" dirty="0" err="1">
                <a:latin typeface="Times New Roman" panose="02020603050405020304" pitchFamily="18" charset="0"/>
                <a:cs typeface="Times New Roman" panose="02020603050405020304" pitchFamily="18" charset="0"/>
              </a:rPr>
              <a:t>рр</a:t>
            </a:r>
            <a:r>
              <a:rPr lang="ru-RU" sz="2400" dirty="0">
                <a:latin typeface="Times New Roman" panose="02020603050405020304" pitchFamily="18" charset="0"/>
                <a:cs typeface="Times New Roman" panose="02020603050405020304" pitchFamily="18" charset="0"/>
              </a:rPr>
              <a:t>)о(р/</a:t>
            </a:r>
            <a:r>
              <a:rPr lang="ru-RU" sz="2400" dirty="0" err="1">
                <a:latin typeface="Times New Roman" panose="02020603050405020304" pitchFamily="18" charset="0"/>
                <a:cs typeface="Times New Roman" panose="02020603050405020304" pitchFamily="18" charset="0"/>
              </a:rPr>
              <a:t>рр</a:t>
            </a:r>
            <a:r>
              <a:rPr lang="ru-RU" sz="2400" dirty="0">
                <a:latin typeface="Times New Roman" panose="02020603050405020304" pitchFamily="18" charset="0"/>
                <a:cs typeface="Times New Roman" panose="02020603050405020304" pitchFamily="18" charset="0"/>
              </a:rPr>
              <a:t>)</a:t>
            </a:r>
            <a:r>
              <a:rPr lang="ru-RU" sz="2400" dirty="0" err="1">
                <a:latin typeface="Times New Roman" panose="02020603050405020304" pitchFamily="18" charset="0"/>
                <a:cs typeface="Times New Roman" panose="02020603050405020304" pitchFamily="18" charset="0"/>
              </a:rPr>
              <a:t>изма</a:t>
            </a:r>
            <a:r>
              <a:rPr lang="ru-RU" sz="2400" dirty="0">
                <a:latin typeface="Times New Roman" panose="02020603050405020304" pitchFamily="18" charset="0"/>
                <a:cs typeface="Times New Roman" panose="02020603050405020304" pitchFamily="18" charset="0"/>
              </a:rPr>
              <a:t>.</a:t>
            </a:r>
          </a:p>
        </p:txBody>
      </p:sp>
      <p:sp>
        <p:nvSpPr>
          <p:cNvPr id="4" name="Прямоугольник 3">
            <a:extLst>
              <a:ext uri="{FF2B5EF4-FFF2-40B4-BE49-F238E27FC236}">
                <a16:creationId xmlns:a16="http://schemas.microsoft.com/office/drawing/2014/main" id="{27465B31-CCFD-914A-9256-BC2B7C2E00B9}"/>
              </a:ext>
            </a:extLst>
          </p:cNvPr>
          <p:cNvSpPr/>
          <p:nvPr/>
        </p:nvSpPr>
        <p:spPr>
          <a:xfrm>
            <a:off x="10659416" y="-318402"/>
            <a:ext cx="1436914" cy="744139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a:extLst>
              <a:ext uri="{FF2B5EF4-FFF2-40B4-BE49-F238E27FC236}">
                <a16:creationId xmlns:a16="http://schemas.microsoft.com/office/drawing/2014/main" id="{993FA9CA-5544-814C-925A-C0D56BD6A48E}"/>
              </a:ext>
            </a:extLst>
          </p:cNvPr>
          <p:cNvPicPr>
            <a:picLocks noChangeAspect="1"/>
          </p:cNvPicPr>
          <p:nvPr/>
        </p:nvPicPr>
        <p:blipFill>
          <a:blip r:embed="rId2"/>
          <a:stretch>
            <a:fillRect/>
          </a:stretch>
        </p:blipFill>
        <p:spPr>
          <a:xfrm>
            <a:off x="10094663" y="4746368"/>
            <a:ext cx="2192646" cy="2192646"/>
          </a:xfrm>
          <a:prstGeom prst="rect">
            <a:avLst/>
          </a:prstGeom>
        </p:spPr>
      </p:pic>
      <p:sp>
        <p:nvSpPr>
          <p:cNvPr id="8" name="Овальная выноска 7">
            <a:extLst>
              <a:ext uri="{FF2B5EF4-FFF2-40B4-BE49-F238E27FC236}">
                <a16:creationId xmlns:a16="http://schemas.microsoft.com/office/drawing/2014/main" id="{0DFC8103-0CA5-9647-9B81-CC6635E887F9}"/>
              </a:ext>
            </a:extLst>
          </p:cNvPr>
          <p:cNvSpPr/>
          <p:nvPr/>
        </p:nvSpPr>
        <p:spPr>
          <a:xfrm rot="870199">
            <a:off x="10485611" y="3636742"/>
            <a:ext cx="1706387" cy="978283"/>
          </a:xfrm>
          <a:prstGeom prst="wedgeEllipseCallout">
            <a:avLst>
              <a:gd name="adj1" fmla="val 313"/>
              <a:gd name="adj2" fmla="val 63398"/>
            </a:avLst>
          </a:prstGeom>
          <a:solidFill>
            <a:srgbClr val="FBEBD7"/>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12" name="TextBox 11">
            <a:extLst>
              <a:ext uri="{FF2B5EF4-FFF2-40B4-BE49-F238E27FC236}">
                <a16:creationId xmlns:a16="http://schemas.microsoft.com/office/drawing/2014/main" id="{107E9097-EFC0-654D-BE3F-22721F78473F}"/>
              </a:ext>
            </a:extLst>
          </p:cNvPr>
          <p:cNvSpPr txBox="1"/>
          <p:nvPr/>
        </p:nvSpPr>
        <p:spPr>
          <a:xfrm rot="1061796">
            <a:off x="10281522" y="3830903"/>
            <a:ext cx="2114562" cy="523220"/>
          </a:xfrm>
          <a:prstGeom prst="rect">
            <a:avLst/>
          </a:prstGeom>
          <a:noFill/>
        </p:spPr>
        <p:txBody>
          <a:bodyPr wrap="square" rtlCol="0">
            <a:spAutoFit/>
          </a:bodyPr>
          <a:lstStyle/>
          <a:p>
            <a:pPr algn="ctr"/>
            <a:r>
              <a:rPr lang="ru-RU" sz="1400" b="1" dirty="0">
                <a:latin typeface="Times New Roman" panose="02020603050405020304" pitchFamily="18" charset="0"/>
                <a:ea typeface="AppleGothic" pitchFamily="2" charset="-127"/>
                <a:cs typeface="Times New Roman" panose="02020603050405020304" pitchFamily="18" charset="0"/>
              </a:rPr>
              <a:t>Подлежащее и сказуемое!</a:t>
            </a:r>
          </a:p>
        </p:txBody>
      </p:sp>
    </p:spTree>
    <p:extLst>
      <p:ext uri="{BB962C8B-B14F-4D97-AF65-F5344CB8AC3E}">
        <p14:creationId xmlns:p14="http://schemas.microsoft.com/office/powerpoint/2010/main" val="35158322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750" y="1249051"/>
            <a:ext cx="10382109" cy="4306490"/>
          </a:xfrm>
        </p:spPr>
        <p:txBody>
          <a:bodyPr>
            <a:noAutofit/>
          </a:bodyPr>
          <a:lstStyle/>
          <a:p>
            <a:pPr>
              <a:lnSpc>
                <a:spcPts val="3180"/>
              </a:lnSpc>
            </a:pPr>
            <a:r>
              <a:rPr lang="ru-RU" sz="2400" dirty="0">
                <a:latin typeface="Times New Roman" panose="02020603050405020304" pitchFamily="18" charset="0"/>
                <a:cs typeface="Times New Roman" panose="02020603050405020304" pitchFamily="18" charset="0"/>
              </a:rPr>
              <a:t>1) Сёстры как хорошо </a:t>
            </a:r>
            <a:r>
              <a:rPr lang="ru-RU" sz="2400" dirty="0" err="1">
                <a:latin typeface="Times New Roman" panose="02020603050405020304" pitchFamily="18" charset="0"/>
                <a:cs typeface="Times New Roman" panose="02020603050405020304" pitchFamily="18" charset="0"/>
              </a:rPr>
              <a:t>разб_рались</a:t>
            </a:r>
            <a:r>
              <a:rPr lang="ru-RU" sz="2400" dirty="0">
                <a:latin typeface="Times New Roman" panose="02020603050405020304" pitchFamily="18" charset="0"/>
                <a:cs typeface="Times New Roman" panose="02020603050405020304" pitchFamily="18" charset="0"/>
              </a:rPr>
              <a:t> в музыке так и в живописи.</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2) </a:t>
            </a:r>
            <a:r>
              <a:rPr lang="ru-RU" sz="2400" dirty="0" err="1">
                <a:latin typeface="Times New Roman" panose="02020603050405020304" pitchFamily="18" charset="0"/>
                <a:cs typeface="Times New Roman" panose="02020603050405020304" pitchFamily="18" charset="0"/>
              </a:rPr>
              <a:t>Созда_ы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бл_гопр_ятные</a:t>
            </a:r>
            <a:r>
              <a:rPr lang="ru-RU" sz="2400" dirty="0">
                <a:latin typeface="Times New Roman" panose="02020603050405020304" pitchFamily="18" charset="0"/>
                <a:cs typeface="Times New Roman" panose="02020603050405020304" pitchFamily="18" charset="0"/>
              </a:rPr>
              <a:t> условия не только для опубликования научных работ а так(же) для внедрения их в практику.</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3) Девушка сидевшая у окна и которая хорошо пела запомнилась всем.</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4) Складывается впечатление что поэт </a:t>
            </a:r>
            <a:r>
              <a:rPr lang="ru-RU" sz="2400" dirty="0" err="1">
                <a:latin typeface="Times New Roman" panose="02020603050405020304" pitchFamily="18" charset="0"/>
                <a:cs typeface="Times New Roman" panose="02020603050405020304" pitchFamily="18" charset="0"/>
              </a:rPr>
              <a:t>огляд_вает</a:t>
            </a:r>
            <a:r>
              <a:rPr lang="ru-RU" sz="2400" dirty="0">
                <a:latin typeface="Times New Roman" panose="02020603050405020304" pitchFamily="18" charset="0"/>
                <a:cs typeface="Times New Roman" panose="02020603050405020304" pitchFamily="18" charset="0"/>
              </a:rPr>
              <a:t> и </a:t>
            </a:r>
            <a:r>
              <a:rPr lang="ru-RU" sz="2400" dirty="0" err="1">
                <a:latin typeface="Times New Roman" panose="02020603050405020304" pitchFamily="18" charset="0"/>
                <a:cs typeface="Times New Roman" panose="02020603050405020304" pitchFamily="18" charset="0"/>
              </a:rPr>
              <a:t>во_хищается</a:t>
            </a:r>
            <a:r>
              <a:rPr lang="ru-RU" sz="2400" dirty="0">
                <a:latin typeface="Times New Roman" panose="02020603050405020304" pitchFamily="18" charset="0"/>
                <a:cs typeface="Times New Roman" panose="02020603050405020304" pitchFamily="18" charset="0"/>
              </a:rPr>
              <a:t> любимым городом.</a:t>
            </a:r>
            <a:br>
              <a:rPr lang="ru-RU" sz="2400" dirty="0">
                <a:latin typeface="Times New Roman" panose="02020603050405020304" pitchFamily="18" charset="0"/>
                <a:cs typeface="Times New Roman" panose="02020603050405020304" pitchFamily="18" charset="0"/>
              </a:rPr>
            </a:br>
            <a:r>
              <a:rPr lang="ru-RU" sz="2400" i="1" dirty="0">
                <a:latin typeface="Times New Roman" panose="02020603050405020304" pitchFamily="18" charset="0"/>
                <a:cs typeface="Times New Roman" panose="02020603050405020304" pitchFamily="18" charset="0"/>
              </a:rPr>
              <a:t>5) </a:t>
            </a:r>
            <a:r>
              <a:rPr lang="ru-RU" sz="2400" dirty="0">
                <a:latin typeface="Times New Roman" panose="02020603050405020304" pitchFamily="18" charset="0"/>
                <a:cs typeface="Times New Roman" panose="02020603050405020304" pitchFamily="18" charset="0"/>
              </a:rPr>
              <a:t>В сочинении я хотел сказать о значении</a:t>
            </a:r>
            <a:r>
              <a:rPr lang="ru-RU" sz="2400" b="1"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спорта и (по)чему я его люблю.</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6) Настоящий учитель верен своему делу и (н_)когда н_ отступать от своих </a:t>
            </a:r>
            <a:r>
              <a:rPr lang="ru-RU" sz="2400" dirty="0" err="1">
                <a:latin typeface="Times New Roman" panose="02020603050405020304" pitchFamily="18" charset="0"/>
                <a:cs typeface="Times New Roman" panose="02020603050405020304" pitchFamily="18" charset="0"/>
              </a:rPr>
              <a:t>принц_пов</a:t>
            </a:r>
            <a:r>
              <a:rPr lang="ru-RU" sz="2400" dirty="0">
                <a:latin typeface="Times New Roman" panose="02020603050405020304" pitchFamily="18" charset="0"/>
                <a:cs typeface="Times New Roman" panose="02020603050405020304" pitchFamily="18" charset="0"/>
              </a:rPr>
              <a:t>.</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7) Почти все вещи в доме большие шкафы двери а еще грузовик и комбайн.</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8) Мальчик гулявший по улице был </a:t>
            </a:r>
            <a:r>
              <a:rPr lang="ru-RU" sz="2400" dirty="0" err="1">
                <a:latin typeface="Times New Roman" panose="02020603050405020304" pitchFamily="18" charset="0"/>
                <a:cs typeface="Times New Roman" panose="02020603050405020304" pitchFamily="18" charset="0"/>
              </a:rPr>
              <a:t>жизн_радостен</a:t>
            </a:r>
            <a:r>
              <a:rPr lang="ru-RU" sz="2400" dirty="0">
                <a:latin typeface="Times New Roman" panose="02020603050405020304" pitchFamily="18" charset="0"/>
                <a:cs typeface="Times New Roman" panose="02020603050405020304" pitchFamily="18" charset="0"/>
              </a:rPr>
              <a:t> и весёлый.</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9) Не только Дмитрий Петрович так и Машенька любит читать книги об истории древних греков и римлян.</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10) Мама не только </a:t>
            </a:r>
            <a:r>
              <a:rPr lang="ru-RU" sz="2400" dirty="0" err="1">
                <a:latin typeface="Times New Roman" panose="02020603050405020304" pitchFamily="18" charset="0"/>
                <a:cs typeface="Times New Roman" panose="02020603050405020304" pitchFamily="18" charset="0"/>
              </a:rPr>
              <a:t>пр_готовила</a:t>
            </a:r>
            <a:r>
              <a:rPr lang="ru-RU" sz="2400" dirty="0">
                <a:latin typeface="Times New Roman" panose="02020603050405020304" pitchFamily="18" charset="0"/>
                <a:cs typeface="Times New Roman" panose="02020603050405020304" pitchFamily="18" charset="0"/>
              </a:rPr>
              <a:t> обед но и ужин.</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11) Кирпичные дома как строятся на </a:t>
            </a:r>
            <a:r>
              <a:rPr lang="ru-RU" sz="2400" dirty="0" err="1">
                <a:latin typeface="Times New Roman" panose="02020603050405020304" pitchFamily="18" charset="0"/>
                <a:cs typeface="Times New Roman" panose="02020603050405020304" pitchFamily="18" charset="0"/>
              </a:rPr>
              <a:t>р_внине</a:t>
            </a:r>
            <a:r>
              <a:rPr lang="ru-RU" sz="2400" dirty="0">
                <a:latin typeface="Times New Roman" panose="02020603050405020304" pitchFamily="18" charset="0"/>
                <a:cs typeface="Times New Roman" panose="02020603050405020304" pitchFamily="18" charset="0"/>
              </a:rPr>
              <a:t> так и высоко в горах.</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12) Для нас как интересен образ Раскольникова так и образ Сони Мармеладовой.</a:t>
            </a:r>
          </a:p>
        </p:txBody>
      </p:sp>
      <p:sp>
        <p:nvSpPr>
          <p:cNvPr id="4" name="Прямоугольник 3">
            <a:extLst>
              <a:ext uri="{FF2B5EF4-FFF2-40B4-BE49-F238E27FC236}">
                <a16:creationId xmlns:a16="http://schemas.microsoft.com/office/drawing/2014/main" id="{27465B31-CCFD-914A-9256-BC2B7C2E00B9}"/>
              </a:ext>
            </a:extLst>
          </p:cNvPr>
          <p:cNvSpPr/>
          <p:nvPr/>
        </p:nvSpPr>
        <p:spPr>
          <a:xfrm>
            <a:off x="10659416" y="-318402"/>
            <a:ext cx="1436914" cy="744139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a:extLst>
              <a:ext uri="{FF2B5EF4-FFF2-40B4-BE49-F238E27FC236}">
                <a16:creationId xmlns:a16="http://schemas.microsoft.com/office/drawing/2014/main" id="{4B0201D5-ECD1-224A-8136-402EBD1D5158}"/>
              </a:ext>
            </a:extLst>
          </p:cNvPr>
          <p:cNvPicPr>
            <a:picLocks noChangeAspect="1"/>
          </p:cNvPicPr>
          <p:nvPr/>
        </p:nvPicPr>
        <p:blipFill>
          <a:blip r:embed="rId2"/>
          <a:stretch>
            <a:fillRect/>
          </a:stretch>
        </p:blipFill>
        <p:spPr>
          <a:xfrm rot="20228246">
            <a:off x="10303395" y="4596482"/>
            <a:ext cx="2340294" cy="2340294"/>
          </a:xfrm>
          <a:prstGeom prst="rect">
            <a:avLst/>
          </a:prstGeom>
        </p:spPr>
      </p:pic>
      <p:sp>
        <p:nvSpPr>
          <p:cNvPr id="10" name="Овальная выноска 9">
            <a:extLst>
              <a:ext uri="{FF2B5EF4-FFF2-40B4-BE49-F238E27FC236}">
                <a16:creationId xmlns:a16="http://schemas.microsoft.com/office/drawing/2014/main" id="{B5ECE80F-A079-C944-A87B-3929E815AABE}"/>
              </a:ext>
            </a:extLst>
          </p:cNvPr>
          <p:cNvSpPr/>
          <p:nvPr/>
        </p:nvSpPr>
        <p:spPr>
          <a:xfrm rot="870199">
            <a:off x="10485613" y="3578777"/>
            <a:ext cx="1706387" cy="978283"/>
          </a:xfrm>
          <a:prstGeom prst="wedgeEllipseCallout">
            <a:avLst>
              <a:gd name="adj1" fmla="val 313"/>
              <a:gd name="adj2" fmla="val 63398"/>
            </a:avLst>
          </a:prstGeom>
          <a:solidFill>
            <a:srgbClr val="FBEBD7"/>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11" name="TextBox 10">
            <a:extLst>
              <a:ext uri="{FF2B5EF4-FFF2-40B4-BE49-F238E27FC236}">
                <a16:creationId xmlns:a16="http://schemas.microsoft.com/office/drawing/2014/main" id="{9D252BA7-60CC-8748-96A4-5417562C5C83}"/>
              </a:ext>
            </a:extLst>
          </p:cNvPr>
          <p:cNvSpPr txBox="1"/>
          <p:nvPr/>
        </p:nvSpPr>
        <p:spPr>
          <a:xfrm rot="432544">
            <a:off x="10422358" y="3695888"/>
            <a:ext cx="1911030" cy="707886"/>
          </a:xfrm>
          <a:prstGeom prst="rect">
            <a:avLst/>
          </a:prstGeom>
          <a:noFill/>
        </p:spPr>
        <p:txBody>
          <a:bodyPr wrap="square" rtlCol="0">
            <a:spAutoFit/>
          </a:bodyPr>
          <a:lstStyle/>
          <a:p>
            <a:pPr algn="ctr"/>
            <a:r>
              <a:rPr lang="ru-RU" sz="2000" b="1" dirty="0">
                <a:latin typeface="Times New Roman" panose="02020603050405020304" pitchFamily="18" charset="0"/>
                <a:ea typeface="AppleGothic" pitchFamily="2" charset="-127"/>
                <a:cs typeface="Times New Roman" panose="02020603050405020304" pitchFamily="18" charset="0"/>
              </a:rPr>
              <a:t>Какое правило?</a:t>
            </a:r>
          </a:p>
        </p:txBody>
      </p:sp>
    </p:spTree>
    <p:extLst>
      <p:ext uri="{BB962C8B-B14F-4D97-AF65-F5344CB8AC3E}">
        <p14:creationId xmlns:p14="http://schemas.microsoft.com/office/powerpoint/2010/main" val="38953976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750" y="1249051"/>
            <a:ext cx="10382109" cy="4306490"/>
          </a:xfrm>
        </p:spPr>
        <p:txBody>
          <a:bodyPr>
            <a:noAutofit/>
          </a:bodyPr>
          <a:lstStyle/>
          <a:p>
            <a:pPr>
              <a:lnSpc>
                <a:spcPts val="3180"/>
              </a:lnSpc>
            </a:pPr>
            <a:r>
              <a:rPr lang="ru-RU" sz="2400" dirty="0">
                <a:latin typeface="Times New Roman" panose="02020603050405020304" pitchFamily="18" charset="0"/>
                <a:cs typeface="Times New Roman" panose="02020603050405020304" pitchFamily="18" charset="0"/>
              </a:rPr>
              <a:t>1) Сёстры как хорошо </a:t>
            </a:r>
            <a:r>
              <a:rPr lang="ru-RU" sz="2400" dirty="0" err="1">
                <a:latin typeface="Times New Roman" panose="02020603050405020304" pitchFamily="18" charset="0"/>
                <a:cs typeface="Times New Roman" panose="02020603050405020304" pitchFamily="18" charset="0"/>
              </a:rPr>
              <a:t>разб_рались</a:t>
            </a:r>
            <a:r>
              <a:rPr lang="ru-RU" sz="2400" dirty="0">
                <a:latin typeface="Times New Roman" panose="02020603050405020304" pitchFamily="18" charset="0"/>
                <a:cs typeface="Times New Roman" panose="02020603050405020304" pitchFamily="18" charset="0"/>
              </a:rPr>
              <a:t> в музыке так и в живописи.</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2) </a:t>
            </a:r>
            <a:r>
              <a:rPr lang="ru-RU" sz="2400" dirty="0" err="1">
                <a:latin typeface="Times New Roman" panose="02020603050405020304" pitchFamily="18" charset="0"/>
                <a:cs typeface="Times New Roman" panose="02020603050405020304" pitchFamily="18" charset="0"/>
              </a:rPr>
              <a:t>Созда_ы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бл_гопр_ятные</a:t>
            </a:r>
            <a:r>
              <a:rPr lang="ru-RU" sz="2400" dirty="0">
                <a:latin typeface="Times New Roman" panose="02020603050405020304" pitchFamily="18" charset="0"/>
                <a:cs typeface="Times New Roman" panose="02020603050405020304" pitchFamily="18" charset="0"/>
              </a:rPr>
              <a:t> условия не только для опубликования научных работ а так(же) для внедрения их в практику.</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3) Девушка сидевшая у окна и которая хорошо пела запомнилась всем.</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4) Складывается впечатление что поэт </a:t>
            </a:r>
            <a:r>
              <a:rPr lang="ru-RU" sz="2400" dirty="0" err="1">
                <a:latin typeface="Times New Roman" panose="02020603050405020304" pitchFamily="18" charset="0"/>
                <a:cs typeface="Times New Roman" panose="02020603050405020304" pitchFamily="18" charset="0"/>
              </a:rPr>
              <a:t>огляд_вает</a:t>
            </a:r>
            <a:r>
              <a:rPr lang="ru-RU" sz="2400" dirty="0">
                <a:latin typeface="Times New Roman" panose="02020603050405020304" pitchFamily="18" charset="0"/>
                <a:cs typeface="Times New Roman" panose="02020603050405020304" pitchFamily="18" charset="0"/>
              </a:rPr>
              <a:t> и </a:t>
            </a:r>
            <a:r>
              <a:rPr lang="ru-RU" sz="2400" dirty="0" err="1">
                <a:latin typeface="Times New Roman" panose="02020603050405020304" pitchFamily="18" charset="0"/>
                <a:cs typeface="Times New Roman" panose="02020603050405020304" pitchFamily="18" charset="0"/>
              </a:rPr>
              <a:t>во_хищается</a:t>
            </a:r>
            <a:r>
              <a:rPr lang="ru-RU" sz="2400" dirty="0">
                <a:latin typeface="Times New Roman" panose="02020603050405020304" pitchFamily="18" charset="0"/>
                <a:cs typeface="Times New Roman" panose="02020603050405020304" pitchFamily="18" charset="0"/>
              </a:rPr>
              <a:t> любимым городом.</a:t>
            </a:r>
            <a:br>
              <a:rPr lang="ru-RU" sz="2400" dirty="0">
                <a:latin typeface="Times New Roman" panose="02020603050405020304" pitchFamily="18" charset="0"/>
                <a:cs typeface="Times New Roman" panose="02020603050405020304" pitchFamily="18" charset="0"/>
              </a:rPr>
            </a:br>
            <a:r>
              <a:rPr lang="ru-RU" sz="2400" i="1" dirty="0">
                <a:latin typeface="Times New Roman" panose="02020603050405020304" pitchFamily="18" charset="0"/>
                <a:cs typeface="Times New Roman" panose="02020603050405020304" pitchFamily="18" charset="0"/>
              </a:rPr>
              <a:t>5) </a:t>
            </a:r>
            <a:r>
              <a:rPr lang="ru-RU" sz="2400" dirty="0">
                <a:latin typeface="Times New Roman" panose="02020603050405020304" pitchFamily="18" charset="0"/>
                <a:cs typeface="Times New Roman" panose="02020603050405020304" pitchFamily="18" charset="0"/>
              </a:rPr>
              <a:t>В сочинении я хотел сказать о значении</a:t>
            </a:r>
            <a:r>
              <a:rPr lang="ru-RU" sz="2400" b="1"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спорта и (по)чему я его люблю.</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6) Настоящий учитель верен своему делу и (н_)когда н_ отступать от своих </a:t>
            </a:r>
            <a:r>
              <a:rPr lang="ru-RU" sz="2400" dirty="0" err="1">
                <a:latin typeface="Times New Roman" panose="02020603050405020304" pitchFamily="18" charset="0"/>
                <a:cs typeface="Times New Roman" panose="02020603050405020304" pitchFamily="18" charset="0"/>
              </a:rPr>
              <a:t>принц_пов</a:t>
            </a:r>
            <a:r>
              <a:rPr lang="ru-RU" sz="2400" dirty="0">
                <a:latin typeface="Times New Roman" panose="02020603050405020304" pitchFamily="18" charset="0"/>
                <a:cs typeface="Times New Roman" panose="02020603050405020304" pitchFamily="18" charset="0"/>
              </a:rPr>
              <a:t>.</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7) Почти все вещи в доме большие шкафы двери а еще грузовик и комбайн.</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8) Мальчик гулявший по улице был </a:t>
            </a:r>
            <a:r>
              <a:rPr lang="ru-RU" sz="2400" dirty="0" err="1">
                <a:latin typeface="Times New Roman" panose="02020603050405020304" pitchFamily="18" charset="0"/>
                <a:cs typeface="Times New Roman" panose="02020603050405020304" pitchFamily="18" charset="0"/>
              </a:rPr>
              <a:t>жизн_радостен</a:t>
            </a:r>
            <a:r>
              <a:rPr lang="ru-RU" sz="2400" dirty="0">
                <a:latin typeface="Times New Roman" panose="02020603050405020304" pitchFamily="18" charset="0"/>
                <a:cs typeface="Times New Roman" panose="02020603050405020304" pitchFamily="18" charset="0"/>
              </a:rPr>
              <a:t> и весёлый.</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9) Не только Дмитрий Петрович так и Машенька любит читать книги об истории древних греков и римлян.</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10) Мама не только </a:t>
            </a:r>
            <a:r>
              <a:rPr lang="ru-RU" sz="2400" dirty="0" err="1">
                <a:latin typeface="Times New Roman" panose="02020603050405020304" pitchFamily="18" charset="0"/>
                <a:cs typeface="Times New Roman" panose="02020603050405020304" pitchFamily="18" charset="0"/>
              </a:rPr>
              <a:t>пр_готовила</a:t>
            </a:r>
            <a:r>
              <a:rPr lang="ru-RU" sz="2400" dirty="0">
                <a:latin typeface="Times New Roman" panose="02020603050405020304" pitchFamily="18" charset="0"/>
                <a:cs typeface="Times New Roman" panose="02020603050405020304" pitchFamily="18" charset="0"/>
              </a:rPr>
              <a:t> обед но и ужин.</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11) Кирпичные дома как строятся на </a:t>
            </a:r>
            <a:r>
              <a:rPr lang="ru-RU" sz="2400" dirty="0" err="1">
                <a:latin typeface="Times New Roman" panose="02020603050405020304" pitchFamily="18" charset="0"/>
                <a:cs typeface="Times New Roman" panose="02020603050405020304" pitchFamily="18" charset="0"/>
              </a:rPr>
              <a:t>р_внине</a:t>
            </a:r>
            <a:r>
              <a:rPr lang="ru-RU" sz="2400" dirty="0">
                <a:latin typeface="Times New Roman" panose="02020603050405020304" pitchFamily="18" charset="0"/>
                <a:cs typeface="Times New Roman" panose="02020603050405020304" pitchFamily="18" charset="0"/>
              </a:rPr>
              <a:t> так и высоко в горах.</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12) Для нас как интересен образ Раскольникова так и образ Сони Мармеладовой.</a:t>
            </a:r>
          </a:p>
        </p:txBody>
      </p:sp>
      <p:sp>
        <p:nvSpPr>
          <p:cNvPr id="4" name="Прямоугольник 3">
            <a:extLst>
              <a:ext uri="{FF2B5EF4-FFF2-40B4-BE49-F238E27FC236}">
                <a16:creationId xmlns:a16="http://schemas.microsoft.com/office/drawing/2014/main" id="{27465B31-CCFD-914A-9256-BC2B7C2E00B9}"/>
              </a:ext>
            </a:extLst>
          </p:cNvPr>
          <p:cNvSpPr/>
          <p:nvPr/>
        </p:nvSpPr>
        <p:spPr>
          <a:xfrm>
            <a:off x="10659416" y="-318402"/>
            <a:ext cx="1436914" cy="744139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a:extLst>
              <a:ext uri="{FF2B5EF4-FFF2-40B4-BE49-F238E27FC236}">
                <a16:creationId xmlns:a16="http://schemas.microsoft.com/office/drawing/2014/main" id="{066CDF13-A7CE-D94C-BE60-A326B9480ED2}"/>
              </a:ext>
            </a:extLst>
          </p:cNvPr>
          <p:cNvPicPr>
            <a:picLocks noChangeAspect="1"/>
          </p:cNvPicPr>
          <p:nvPr/>
        </p:nvPicPr>
        <p:blipFill>
          <a:blip r:embed="rId2"/>
          <a:stretch>
            <a:fillRect/>
          </a:stretch>
        </p:blipFill>
        <p:spPr>
          <a:xfrm>
            <a:off x="10094663" y="4746368"/>
            <a:ext cx="2192646" cy="2192646"/>
          </a:xfrm>
          <a:prstGeom prst="rect">
            <a:avLst/>
          </a:prstGeom>
        </p:spPr>
      </p:pic>
      <p:sp>
        <p:nvSpPr>
          <p:cNvPr id="8" name="Овальная выноска 7">
            <a:extLst>
              <a:ext uri="{FF2B5EF4-FFF2-40B4-BE49-F238E27FC236}">
                <a16:creationId xmlns:a16="http://schemas.microsoft.com/office/drawing/2014/main" id="{9C81BC98-CB92-2343-A384-C6B9A7E4541C}"/>
              </a:ext>
            </a:extLst>
          </p:cNvPr>
          <p:cNvSpPr/>
          <p:nvPr/>
        </p:nvSpPr>
        <p:spPr>
          <a:xfrm rot="870199">
            <a:off x="10485611" y="3636742"/>
            <a:ext cx="1706387" cy="978283"/>
          </a:xfrm>
          <a:prstGeom prst="wedgeEllipseCallout">
            <a:avLst>
              <a:gd name="adj1" fmla="val 313"/>
              <a:gd name="adj2" fmla="val 63398"/>
            </a:avLst>
          </a:prstGeom>
          <a:solidFill>
            <a:srgbClr val="FBEBD7"/>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12" name="TextBox 11">
            <a:extLst>
              <a:ext uri="{FF2B5EF4-FFF2-40B4-BE49-F238E27FC236}">
                <a16:creationId xmlns:a16="http://schemas.microsoft.com/office/drawing/2014/main" id="{70AA9E62-A792-4346-A2F6-7D7979CEBB99}"/>
              </a:ext>
            </a:extLst>
          </p:cNvPr>
          <p:cNvSpPr txBox="1"/>
          <p:nvPr/>
        </p:nvSpPr>
        <p:spPr>
          <a:xfrm rot="1061796">
            <a:off x="10281522" y="3723181"/>
            <a:ext cx="2114562" cy="738664"/>
          </a:xfrm>
          <a:prstGeom prst="rect">
            <a:avLst/>
          </a:prstGeom>
          <a:noFill/>
        </p:spPr>
        <p:txBody>
          <a:bodyPr wrap="square" rtlCol="0">
            <a:spAutoFit/>
          </a:bodyPr>
          <a:lstStyle/>
          <a:p>
            <a:pPr algn="ctr"/>
            <a:r>
              <a:rPr lang="ru-RU" sz="1400" b="1" dirty="0">
                <a:latin typeface="Times New Roman" panose="02020603050405020304" pitchFamily="18" charset="0"/>
                <a:ea typeface="AppleGothic" pitchFamily="2" charset="-127"/>
                <a:cs typeface="Times New Roman" panose="02020603050405020304" pitchFamily="18" charset="0"/>
              </a:rPr>
              <a:t>Однородные </a:t>
            </a:r>
          </a:p>
          <a:p>
            <a:pPr algn="ctr"/>
            <a:r>
              <a:rPr lang="ru-RU" sz="1400" b="1" dirty="0">
                <a:latin typeface="Times New Roman" panose="02020603050405020304" pitchFamily="18" charset="0"/>
                <a:ea typeface="AppleGothic" pitchFamily="2" charset="-127"/>
                <a:cs typeface="Times New Roman" panose="02020603050405020304" pitchFamily="18" charset="0"/>
              </a:rPr>
              <a:t>члены </a:t>
            </a:r>
          </a:p>
          <a:p>
            <a:pPr algn="ctr"/>
            <a:r>
              <a:rPr lang="ru-RU" sz="1400" b="1" dirty="0">
                <a:latin typeface="Times New Roman" panose="02020603050405020304" pitchFamily="18" charset="0"/>
                <a:ea typeface="AppleGothic" pitchFamily="2" charset="-127"/>
                <a:cs typeface="Times New Roman" panose="02020603050405020304" pitchFamily="18" charset="0"/>
              </a:rPr>
              <a:t>предложения!</a:t>
            </a:r>
          </a:p>
        </p:txBody>
      </p:sp>
    </p:spTree>
    <p:extLst>
      <p:ext uri="{BB962C8B-B14F-4D97-AF65-F5344CB8AC3E}">
        <p14:creationId xmlns:p14="http://schemas.microsoft.com/office/powerpoint/2010/main" val="10509522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750" y="1070921"/>
            <a:ext cx="10382109" cy="4306490"/>
          </a:xfrm>
        </p:spPr>
        <p:txBody>
          <a:bodyPr>
            <a:noAutofit/>
          </a:bodyPr>
          <a:lstStyle/>
          <a:p>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1) В основе произведения «Повести о настоящем человеке» лежат реальные события </a:t>
            </a:r>
            <a:r>
              <a:rPr lang="ru-RU" sz="2200" dirty="0" err="1">
                <a:latin typeface="Times New Roman" panose="02020603050405020304" pitchFamily="18" charset="0"/>
                <a:cs typeface="Times New Roman" panose="02020603050405020304" pitchFamily="18" charset="0"/>
              </a:rPr>
              <a:t>пр_изошедшие</a:t>
            </a:r>
            <a:r>
              <a:rPr lang="ru-RU" sz="2200" dirty="0">
                <a:latin typeface="Times New Roman" panose="02020603050405020304" pitchFamily="18" charset="0"/>
                <a:cs typeface="Times New Roman" panose="02020603050405020304" pitchFamily="18" charset="0"/>
              </a:rPr>
              <a:t> с Алексеем </a:t>
            </a:r>
            <a:r>
              <a:rPr lang="ru-RU" sz="2200" dirty="0" err="1">
                <a:latin typeface="Times New Roman" panose="02020603050405020304" pitchFamily="18" charset="0"/>
                <a:cs typeface="Times New Roman" panose="02020603050405020304" pitchFamily="18" charset="0"/>
              </a:rPr>
              <a:t>Маресьевым</a:t>
            </a:r>
            <a:r>
              <a:rPr lang="ru-RU" sz="2200" dirty="0">
                <a:latin typeface="Times New Roman" panose="02020603050405020304" pitchFamily="18" charset="0"/>
                <a:cs typeface="Times New Roman" panose="02020603050405020304" pitchFamily="18" charset="0"/>
              </a:rPr>
              <a:t>.</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2) Горячо любящим родную культуру предстает перед нами Д.С. Лихачев в книге «Письмах о добром и </a:t>
            </a:r>
            <a:r>
              <a:rPr lang="ru-RU" sz="2200" dirty="0" err="1">
                <a:latin typeface="Times New Roman" panose="02020603050405020304" pitchFamily="18" charset="0"/>
                <a:cs typeface="Times New Roman" panose="02020603050405020304" pitchFamily="18" charset="0"/>
              </a:rPr>
              <a:t>пр_красном</a:t>
            </a:r>
            <a:r>
              <a:rPr lang="ru-RU" sz="2200" dirty="0">
                <a:latin typeface="Times New Roman" panose="02020603050405020304" pitchFamily="18" charset="0"/>
                <a:cs typeface="Times New Roman" panose="02020603050405020304" pitchFamily="18" charset="0"/>
              </a:rPr>
              <a:t>».</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3) Довольно скоро с пьесой “Реви(з/</a:t>
            </a:r>
            <a:r>
              <a:rPr lang="ru-RU" sz="2200" dirty="0" err="1">
                <a:latin typeface="Times New Roman" panose="02020603050405020304" pitchFamily="18" charset="0"/>
                <a:cs typeface="Times New Roman" panose="02020603050405020304" pitchFamily="18" charset="0"/>
              </a:rPr>
              <a:t>зз</a:t>
            </a:r>
            <a:r>
              <a:rPr lang="ru-RU" sz="2200" dirty="0">
                <a:latin typeface="Times New Roman" panose="02020603050405020304" pitchFamily="18" charset="0"/>
                <a:cs typeface="Times New Roman" panose="02020603050405020304" pitchFamily="18" charset="0"/>
              </a:rPr>
              <a:t>)ором”  </a:t>
            </a:r>
            <a:r>
              <a:rPr lang="ru-RU" sz="2200" dirty="0" err="1">
                <a:latin typeface="Times New Roman" panose="02020603050405020304" pitchFamily="18" charset="0"/>
                <a:cs typeface="Times New Roman" panose="02020603050405020304" pitchFamily="18" charset="0"/>
              </a:rPr>
              <a:t>написа</a:t>
            </a:r>
            <a:r>
              <a:rPr lang="ru-RU" sz="2200" dirty="0">
                <a:latin typeface="Times New Roman" panose="02020603050405020304" pitchFamily="18" charset="0"/>
                <a:cs typeface="Times New Roman" panose="02020603050405020304" pitchFamily="18" charset="0"/>
              </a:rPr>
              <a:t>__ой </a:t>
            </a:r>
            <a:r>
              <a:rPr lang="ru-RU" sz="2200" dirty="0" err="1">
                <a:latin typeface="Times New Roman" panose="02020603050405020304" pitchFamily="18" charset="0"/>
                <a:cs typeface="Times New Roman" panose="02020603050405020304" pitchFamily="18" charset="0"/>
              </a:rPr>
              <a:t>Н.В.Гоголем</a:t>
            </a:r>
            <a:r>
              <a:rPr lang="ru-RU" sz="2200" dirty="0">
                <a:latin typeface="Times New Roman" panose="02020603050405020304" pitchFamily="18" charset="0"/>
                <a:cs typeface="Times New Roman" panose="02020603050405020304" pitchFamily="18" charset="0"/>
              </a:rPr>
              <a:t> познакомились все его друзья.</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4) По </a:t>
            </a:r>
            <a:r>
              <a:rPr lang="ru-RU" sz="2200" dirty="0" err="1">
                <a:latin typeface="Times New Roman" panose="02020603050405020304" pitchFamily="18" charset="0"/>
                <a:cs typeface="Times New Roman" panose="02020603050405020304" pitchFamily="18" charset="0"/>
              </a:rPr>
              <a:t>окончани</a:t>
            </a:r>
            <a:r>
              <a:rPr lang="ru-RU" sz="2200" dirty="0">
                <a:latin typeface="Times New Roman" panose="02020603050405020304" pitchFamily="18" charset="0"/>
                <a:cs typeface="Times New Roman" panose="02020603050405020304" pitchFamily="18" charset="0"/>
              </a:rPr>
              <a:t>_ спектакля в театре “</a:t>
            </a:r>
            <a:r>
              <a:rPr lang="ru-RU" sz="2200" dirty="0" err="1">
                <a:latin typeface="Times New Roman" panose="02020603050405020304" pitchFamily="18" charset="0"/>
                <a:cs typeface="Times New Roman" panose="02020603050405020304" pitchFamily="18" charset="0"/>
              </a:rPr>
              <a:t>Сатириконе</a:t>
            </a:r>
            <a:r>
              <a:rPr lang="ru-RU" sz="2200" dirty="0">
                <a:latin typeface="Times New Roman" panose="02020603050405020304" pitchFamily="18" charset="0"/>
                <a:cs typeface="Times New Roman" panose="02020603050405020304" pitchFamily="18" charset="0"/>
              </a:rPr>
              <a:t>” зрители долго не р_(з/с)</a:t>
            </a:r>
            <a:r>
              <a:rPr lang="ru-RU" sz="2200" dirty="0" err="1">
                <a:latin typeface="Times New Roman" panose="02020603050405020304" pitchFamily="18" charset="0"/>
                <a:cs typeface="Times New Roman" panose="02020603050405020304" pitchFamily="18" charset="0"/>
              </a:rPr>
              <a:t>ходились</a:t>
            </a:r>
            <a:r>
              <a:rPr lang="ru-RU" sz="2200" dirty="0">
                <a:latin typeface="Times New Roman" panose="02020603050405020304" pitchFamily="18" charset="0"/>
                <a:cs typeface="Times New Roman" panose="02020603050405020304" pitchFamily="18" charset="0"/>
              </a:rPr>
              <a:t>.</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5) В романе “Войне и мире” </a:t>
            </a:r>
            <a:r>
              <a:rPr lang="ru-RU" sz="2200" dirty="0" err="1">
                <a:latin typeface="Times New Roman" panose="02020603050405020304" pitchFamily="18" charset="0"/>
                <a:cs typeface="Times New Roman" panose="02020603050405020304" pitchFamily="18" charset="0"/>
              </a:rPr>
              <a:t>написанн_м</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Л.Н.Толстым</a:t>
            </a:r>
            <a:r>
              <a:rPr lang="ru-RU" sz="2200" dirty="0">
                <a:latin typeface="Times New Roman" panose="02020603050405020304" pitchFamily="18" charset="0"/>
                <a:cs typeface="Times New Roman" panose="02020603050405020304" pitchFamily="18" charset="0"/>
              </a:rPr>
              <a:t> более сотни действующих лиц.</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6) В своей книге ”Песни льда и огня” </a:t>
            </a:r>
            <a:r>
              <a:rPr lang="ru-RU" sz="2200" dirty="0" err="1">
                <a:latin typeface="Times New Roman" panose="02020603050405020304" pitchFamily="18" charset="0"/>
                <a:cs typeface="Times New Roman" panose="02020603050405020304" pitchFamily="18" charset="0"/>
              </a:rPr>
              <a:t>опубликова</a:t>
            </a:r>
            <a:r>
              <a:rPr lang="ru-RU" sz="2200" dirty="0">
                <a:latin typeface="Times New Roman" panose="02020603050405020304" pitchFamily="18" charset="0"/>
                <a:cs typeface="Times New Roman" panose="02020603050405020304" pitchFamily="18" charset="0"/>
              </a:rPr>
              <a:t>__ой в 1996 году </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Джордж Р.Р. Мартин изобразил </a:t>
            </a:r>
            <a:r>
              <a:rPr lang="ru-RU" sz="2200" dirty="0" err="1">
                <a:latin typeface="Times New Roman" panose="02020603050405020304" pitchFamily="18" charset="0"/>
                <a:cs typeface="Times New Roman" panose="02020603050405020304" pitchFamily="18" charset="0"/>
              </a:rPr>
              <a:t>фэнтезийную</a:t>
            </a:r>
            <a:r>
              <a:rPr lang="ru-RU" sz="2200" dirty="0">
                <a:latin typeface="Times New Roman" panose="02020603050405020304" pitchFamily="18" charset="0"/>
                <a:cs typeface="Times New Roman" panose="02020603050405020304" pitchFamily="18" charset="0"/>
              </a:rPr>
              <a:t> Вселенную.</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7) В повести А.С. Пушкина «Дубровском» </a:t>
            </a:r>
            <a:r>
              <a:rPr lang="ru-RU" sz="2200" dirty="0" err="1">
                <a:latin typeface="Times New Roman" panose="02020603050405020304" pitchFamily="18" charset="0"/>
                <a:cs typeface="Times New Roman" panose="02020603050405020304" pitchFamily="18" charset="0"/>
              </a:rPr>
              <a:t>изображе_ы</a:t>
            </a:r>
            <a:r>
              <a:rPr lang="ru-RU" sz="2200" dirty="0">
                <a:latin typeface="Times New Roman" panose="02020603050405020304" pitchFamily="18" charset="0"/>
                <a:cs typeface="Times New Roman" panose="02020603050405020304" pitchFamily="18" charset="0"/>
              </a:rPr>
              <a:t> картины </a:t>
            </a:r>
            <a:r>
              <a:rPr lang="ru-RU" sz="2200" dirty="0" err="1">
                <a:latin typeface="Times New Roman" panose="02020603050405020304" pitchFamily="18" charset="0"/>
                <a:cs typeface="Times New Roman" panose="02020603050405020304" pitchFamily="18" charset="0"/>
              </a:rPr>
              <a:t>крепос_ного</a:t>
            </a:r>
            <a:r>
              <a:rPr lang="ru-RU" sz="2200" dirty="0">
                <a:latin typeface="Times New Roman" panose="02020603050405020304" pitchFamily="18" charset="0"/>
                <a:cs typeface="Times New Roman" panose="02020603050405020304" pitchFamily="18" charset="0"/>
              </a:rPr>
              <a:t> прошлого России.</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8) Приводя примеры </a:t>
            </a:r>
            <a:r>
              <a:rPr lang="ru-RU" sz="2200" dirty="0" err="1">
                <a:latin typeface="Times New Roman" panose="02020603050405020304" pitchFamily="18" charset="0"/>
                <a:cs typeface="Times New Roman" panose="02020603050405020304" pitchFamily="18" charset="0"/>
              </a:rPr>
              <a:t>исти</a:t>
            </a:r>
            <a:r>
              <a:rPr lang="ru-RU" sz="2200" dirty="0">
                <a:latin typeface="Times New Roman" panose="02020603050405020304" pitchFamily="18" charset="0"/>
                <a:cs typeface="Times New Roman" panose="02020603050405020304" pitchFamily="18" charset="0"/>
              </a:rPr>
              <a:t>__ой любви многие учащиеся обращались к «Гранатовому браслету».</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9) Утром ребята уже были на </a:t>
            </a:r>
            <a:r>
              <a:rPr lang="ru-RU" sz="2200" dirty="0" err="1">
                <a:latin typeface="Times New Roman" panose="02020603050405020304" pitchFamily="18" charset="0"/>
                <a:cs typeface="Times New Roman" panose="02020603050405020304" pitchFamily="18" charset="0"/>
              </a:rPr>
              <a:t>туристич_ской</a:t>
            </a:r>
            <a:r>
              <a:rPr lang="ru-RU" sz="2200" dirty="0">
                <a:latin typeface="Times New Roman" panose="02020603050405020304" pitchFamily="18" charset="0"/>
                <a:cs typeface="Times New Roman" panose="02020603050405020304" pitchFamily="18" charset="0"/>
              </a:rPr>
              <a:t> базе «Радуге».</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10) Ребята договорились что после занятий они встретятся в кинотеатре «Зрителе» и смогут наконец </a:t>
            </a:r>
            <a:r>
              <a:rPr lang="ru-RU" sz="2200" dirty="0" err="1">
                <a:latin typeface="Times New Roman" panose="02020603050405020304" pitchFamily="18" charset="0"/>
                <a:cs typeface="Times New Roman" panose="02020603050405020304" pitchFamily="18" charset="0"/>
              </a:rPr>
              <a:t>познакомит_ся</a:t>
            </a:r>
            <a:r>
              <a:rPr lang="ru-RU" sz="2200" dirty="0">
                <a:latin typeface="Times New Roman" panose="02020603050405020304" pitchFamily="18" charset="0"/>
                <a:cs typeface="Times New Roman" panose="02020603050405020304" pitchFamily="18" charset="0"/>
              </a:rPr>
              <a:t> не только с труппой, но и с режиссёром.</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11) В основе сюжета романа «Отцов и детей»</a:t>
            </a:r>
            <a:r>
              <a:rPr lang="ru-RU" sz="2200" b="1" dirty="0">
                <a:latin typeface="Times New Roman" panose="02020603050405020304" pitchFamily="18" charset="0"/>
                <a:cs typeface="Times New Roman" panose="02020603050405020304" pitchFamily="18" charset="0"/>
              </a:rPr>
              <a:t> – </a:t>
            </a:r>
            <a:r>
              <a:rPr lang="ru-RU" sz="2200" dirty="0">
                <a:latin typeface="Times New Roman" panose="02020603050405020304" pitchFamily="18" charset="0"/>
                <a:cs typeface="Times New Roman" panose="02020603050405020304" pitchFamily="18" charset="0"/>
              </a:rPr>
              <a:t>конфликт между старшим и младшим поколением.</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12) В журнале «Новом мире» </a:t>
            </a:r>
            <a:r>
              <a:rPr lang="ru-RU" sz="2200" dirty="0" err="1">
                <a:latin typeface="Times New Roman" panose="02020603050405020304" pitchFamily="18" charset="0"/>
                <a:cs typeface="Times New Roman" panose="02020603050405020304" pitchFamily="18" charset="0"/>
              </a:rPr>
              <a:t>напечата_а</a:t>
            </a:r>
            <a:r>
              <a:rPr lang="ru-RU" sz="2200" dirty="0">
                <a:latin typeface="Times New Roman" panose="02020603050405020304" pitchFamily="18" charset="0"/>
                <a:cs typeface="Times New Roman" panose="02020603050405020304" pitchFamily="18" charset="0"/>
              </a:rPr>
              <a:t> рецензия на этот роман.</a:t>
            </a:r>
          </a:p>
        </p:txBody>
      </p:sp>
      <p:sp>
        <p:nvSpPr>
          <p:cNvPr id="4" name="Прямоугольник 3">
            <a:extLst>
              <a:ext uri="{FF2B5EF4-FFF2-40B4-BE49-F238E27FC236}">
                <a16:creationId xmlns:a16="http://schemas.microsoft.com/office/drawing/2014/main" id="{27465B31-CCFD-914A-9256-BC2B7C2E00B9}"/>
              </a:ext>
            </a:extLst>
          </p:cNvPr>
          <p:cNvSpPr/>
          <p:nvPr/>
        </p:nvSpPr>
        <p:spPr>
          <a:xfrm>
            <a:off x="10659416" y="-318402"/>
            <a:ext cx="1436914" cy="744139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a:extLst>
              <a:ext uri="{FF2B5EF4-FFF2-40B4-BE49-F238E27FC236}">
                <a16:creationId xmlns:a16="http://schemas.microsoft.com/office/drawing/2014/main" id="{4B0201D5-ECD1-224A-8136-402EBD1D5158}"/>
              </a:ext>
            </a:extLst>
          </p:cNvPr>
          <p:cNvPicPr>
            <a:picLocks noChangeAspect="1"/>
          </p:cNvPicPr>
          <p:nvPr/>
        </p:nvPicPr>
        <p:blipFill>
          <a:blip r:embed="rId2"/>
          <a:stretch>
            <a:fillRect/>
          </a:stretch>
        </p:blipFill>
        <p:spPr>
          <a:xfrm rot="20228246">
            <a:off x="10303395" y="4596482"/>
            <a:ext cx="2340294" cy="2340294"/>
          </a:xfrm>
          <a:prstGeom prst="rect">
            <a:avLst/>
          </a:prstGeom>
        </p:spPr>
      </p:pic>
      <p:sp>
        <p:nvSpPr>
          <p:cNvPr id="10" name="Овальная выноска 9">
            <a:extLst>
              <a:ext uri="{FF2B5EF4-FFF2-40B4-BE49-F238E27FC236}">
                <a16:creationId xmlns:a16="http://schemas.microsoft.com/office/drawing/2014/main" id="{B5ECE80F-A079-C944-A87B-3929E815AABE}"/>
              </a:ext>
            </a:extLst>
          </p:cNvPr>
          <p:cNvSpPr/>
          <p:nvPr/>
        </p:nvSpPr>
        <p:spPr>
          <a:xfrm rot="870199">
            <a:off x="10485613" y="3578777"/>
            <a:ext cx="1706387" cy="978283"/>
          </a:xfrm>
          <a:prstGeom prst="wedgeEllipseCallout">
            <a:avLst>
              <a:gd name="adj1" fmla="val 313"/>
              <a:gd name="adj2" fmla="val 63398"/>
            </a:avLst>
          </a:prstGeom>
          <a:solidFill>
            <a:srgbClr val="FBEBD7"/>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11" name="TextBox 10">
            <a:extLst>
              <a:ext uri="{FF2B5EF4-FFF2-40B4-BE49-F238E27FC236}">
                <a16:creationId xmlns:a16="http://schemas.microsoft.com/office/drawing/2014/main" id="{9D252BA7-60CC-8748-96A4-5417562C5C83}"/>
              </a:ext>
            </a:extLst>
          </p:cNvPr>
          <p:cNvSpPr txBox="1"/>
          <p:nvPr/>
        </p:nvSpPr>
        <p:spPr>
          <a:xfrm rot="432544">
            <a:off x="10422358" y="3695888"/>
            <a:ext cx="1911030" cy="707886"/>
          </a:xfrm>
          <a:prstGeom prst="rect">
            <a:avLst/>
          </a:prstGeom>
          <a:noFill/>
        </p:spPr>
        <p:txBody>
          <a:bodyPr wrap="square" rtlCol="0">
            <a:spAutoFit/>
          </a:bodyPr>
          <a:lstStyle/>
          <a:p>
            <a:pPr algn="ctr"/>
            <a:r>
              <a:rPr lang="ru-RU" sz="2000" b="1" dirty="0">
                <a:latin typeface="Times New Roman" panose="02020603050405020304" pitchFamily="18" charset="0"/>
                <a:ea typeface="AppleGothic" pitchFamily="2" charset="-127"/>
                <a:cs typeface="Times New Roman" panose="02020603050405020304" pitchFamily="18" charset="0"/>
              </a:rPr>
              <a:t>Какое правило?</a:t>
            </a:r>
          </a:p>
        </p:txBody>
      </p:sp>
    </p:spTree>
    <p:extLst>
      <p:ext uri="{BB962C8B-B14F-4D97-AF65-F5344CB8AC3E}">
        <p14:creationId xmlns:p14="http://schemas.microsoft.com/office/powerpoint/2010/main" val="1473406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1707" y="0"/>
            <a:ext cx="10026311" cy="5674642"/>
          </a:xfrm>
        </p:spPr>
        <p:txBody>
          <a:bodyPr>
            <a:normAutofit/>
          </a:bodyPr>
          <a:lstStyle/>
          <a:p>
            <a:pPr algn="ctr"/>
            <a:r>
              <a:rPr lang="ru-RU" sz="3600" b="1" dirty="0">
                <a:latin typeface="Times New Roman" pitchFamily="18" charset="0"/>
                <a:cs typeface="Times New Roman" pitchFamily="18" charset="0"/>
              </a:rPr>
              <a:t>Союз должен  соединять либо два дополнения,  либо два придаточных предложения.</a:t>
            </a:r>
            <a:br>
              <a:rPr lang="ru-RU" sz="3600" dirty="0">
                <a:latin typeface="Times New Roman" pitchFamily="18" charset="0"/>
                <a:cs typeface="Times New Roman" pitchFamily="18" charset="0"/>
              </a:rPr>
            </a:br>
            <a:br>
              <a:rPr lang="ru-RU" sz="3600" dirty="0">
                <a:latin typeface="Times New Roman" pitchFamily="18" charset="0"/>
                <a:cs typeface="Times New Roman" pitchFamily="18" charset="0"/>
              </a:rPr>
            </a:br>
            <a:r>
              <a:rPr lang="ru-RU" sz="3600" dirty="0">
                <a:latin typeface="Times New Roman" pitchFamily="18" charset="0"/>
                <a:cs typeface="Times New Roman" pitchFamily="18" charset="0"/>
              </a:rPr>
              <a:t>     </a:t>
            </a:r>
            <a:r>
              <a:rPr lang="ru-RU" sz="3600" i="1" dirty="0">
                <a:latin typeface="Times New Roman" pitchFamily="18" charset="0"/>
                <a:cs typeface="Times New Roman" pitchFamily="18" charset="0"/>
              </a:rPr>
              <a:t>Мы любим рассуждать о счастье и любви.</a:t>
            </a:r>
            <a:br>
              <a:rPr lang="ru-RU" sz="3600" i="1" dirty="0">
                <a:latin typeface="Times New Roman" pitchFamily="18" charset="0"/>
                <a:cs typeface="Times New Roman" pitchFamily="18" charset="0"/>
              </a:rPr>
            </a:br>
            <a:br>
              <a:rPr lang="ru-RU" sz="3600" i="1" dirty="0">
                <a:latin typeface="Times New Roman" pitchFamily="18" charset="0"/>
                <a:cs typeface="Times New Roman" pitchFamily="18" charset="0"/>
              </a:rPr>
            </a:br>
            <a:r>
              <a:rPr lang="ru-RU" sz="3600" i="1" dirty="0">
                <a:latin typeface="Times New Roman" pitchFamily="18" charset="0"/>
                <a:cs typeface="Times New Roman" pitchFamily="18" charset="0"/>
              </a:rPr>
              <a:t>Мы любим рассуждать о том, что такое счастье и любовь.</a:t>
            </a:r>
          </a:p>
        </p:txBody>
      </p:sp>
      <p:sp>
        <p:nvSpPr>
          <p:cNvPr id="3" name="Прямоугольник 2">
            <a:extLst>
              <a:ext uri="{FF2B5EF4-FFF2-40B4-BE49-F238E27FC236}">
                <a16:creationId xmlns:a16="http://schemas.microsoft.com/office/drawing/2014/main" id="{10087FA6-11AD-684D-BF91-78DF2C5DC8E3}"/>
              </a:ext>
            </a:extLst>
          </p:cNvPr>
          <p:cNvSpPr/>
          <p:nvPr/>
        </p:nvSpPr>
        <p:spPr>
          <a:xfrm>
            <a:off x="10755086" y="-240620"/>
            <a:ext cx="1436914" cy="7441396"/>
          </a:xfrm>
          <a:prstGeom prst="rect">
            <a:avLst/>
          </a:prstGeom>
          <a:solidFill>
            <a:srgbClr val="E11E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a:extLst>
              <a:ext uri="{FF2B5EF4-FFF2-40B4-BE49-F238E27FC236}">
                <a16:creationId xmlns:a16="http://schemas.microsoft.com/office/drawing/2014/main" id="{C73E09D5-CF3D-9A4D-92F0-BAB622CA9C73}"/>
              </a:ext>
            </a:extLst>
          </p:cNvPr>
          <p:cNvSpPr txBox="1"/>
          <p:nvPr/>
        </p:nvSpPr>
        <p:spPr>
          <a:xfrm>
            <a:off x="10892132" y="0"/>
            <a:ext cx="1292662" cy="4385471"/>
          </a:xfrm>
          <a:prstGeom prst="rect">
            <a:avLst/>
          </a:prstGeom>
          <a:noFill/>
        </p:spPr>
        <p:txBody>
          <a:bodyPr vert="vert270" wrap="square" rtlCol="0">
            <a:spAutoFit/>
          </a:bodyPr>
          <a:lstStyle/>
          <a:p>
            <a:pPr algn="ctr"/>
            <a:r>
              <a:rPr lang="ru-RU" sz="3600" b="1" spc="300" dirty="0">
                <a:solidFill>
                  <a:schemeClr val="bg1"/>
                </a:solidFill>
                <a:latin typeface="Times New Roman" panose="02020603050405020304" pitchFamily="18" charset="0"/>
                <a:cs typeface="Times New Roman" panose="02020603050405020304" pitchFamily="18" charset="0"/>
              </a:rPr>
              <a:t>ОДНОРОДНЫЕ ЧЛЕНЫ </a:t>
            </a:r>
          </a:p>
        </p:txBody>
      </p:sp>
      <p:pic>
        <p:nvPicPr>
          <p:cNvPr id="5" name="Рисунок 4">
            <a:extLst>
              <a:ext uri="{FF2B5EF4-FFF2-40B4-BE49-F238E27FC236}">
                <a16:creationId xmlns:a16="http://schemas.microsoft.com/office/drawing/2014/main" id="{79130A97-EB1A-2E4B-989D-34592EE0F732}"/>
              </a:ext>
            </a:extLst>
          </p:cNvPr>
          <p:cNvPicPr>
            <a:picLocks noChangeAspect="1"/>
          </p:cNvPicPr>
          <p:nvPr/>
        </p:nvPicPr>
        <p:blipFill>
          <a:blip r:embed="rId2"/>
          <a:stretch>
            <a:fillRect/>
          </a:stretch>
        </p:blipFill>
        <p:spPr>
          <a:xfrm flipH="1">
            <a:off x="9980951" y="4734786"/>
            <a:ext cx="2360951" cy="2360951"/>
          </a:xfrm>
          <a:prstGeom prst="rect">
            <a:avLst/>
          </a:prstGeom>
        </p:spPr>
      </p:pic>
    </p:spTree>
    <p:extLst>
      <p:ext uri="{BB962C8B-B14F-4D97-AF65-F5344CB8AC3E}">
        <p14:creationId xmlns:p14="http://schemas.microsoft.com/office/powerpoint/2010/main" val="16266935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750" y="1070921"/>
            <a:ext cx="10382109" cy="4306490"/>
          </a:xfrm>
        </p:spPr>
        <p:txBody>
          <a:bodyPr>
            <a:noAutofit/>
          </a:bodyPr>
          <a:lstStyle/>
          <a:p>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1) В основе произведения «Повести о настоящем человеке» лежат реальные события </a:t>
            </a:r>
            <a:r>
              <a:rPr lang="ru-RU" sz="2200" dirty="0" err="1">
                <a:latin typeface="Times New Roman" panose="02020603050405020304" pitchFamily="18" charset="0"/>
                <a:cs typeface="Times New Roman" panose="02020603050405020304" pitchFamily="18" charset="0"/>
              </a:rPr>
              <a:t>пр_изошедшие</a:t>
            </a:r>
            <a:r>
              <a:rPr lang="ru-RU" sz="2200" dirty="0">
                <a:latin typeface="Times New Roman" panose="02020603050405020304" pitchFamily="18" charset="0"/>
                <a:cs typeface="Times New Roman" panose="02020603050405020304" pitchFamily="18" charset="0"/>
              </a:rPr>
              <a:t> с Алексеем </a:t>
            </a:r>
            <a:r>
              <a:rPr lang="ru-RU" sz="2200" dirty="0" err="1">
                <a:latin typeface="Times New Roman" panose="02020603050405020304" pitchFamily="18" charset="0"/>
                <a:cs typeface="Times New Roman" panose="02020603050405020304" pitchFamily="18" charset="0"/>
              </a:rPr>
              <a:t>Маресьевым</a:t>
            </a:r>
            <a:r>
              <a:rPr lang="ru-RU" sz="2200" dirty="0">
                <a:latin typeface="Times New Roman" panose="02020603050405020304" pitchFamily="18" charset="0"/>
                <a:cs typeface="Times New Roman" panose="02020603050405020304" pitchFamily="18" charset="0"/>
              </a:rPr>
              <a:t>.</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2) Горячо любящим родную культуру предстает перед нами Д.С. Лихачев в книге «Письмах о добром и </a:t>
            </a:r>
            <a:r>
              <a:rPr lang="ru-RU" sz="2200" dirty="0" err="1">
                <a:latin typeface="Times New Roman" panose="02020603050405020304" pitchFamily="18" charset="0"/>
                <a:cs typeface="Times New Roman" panose="02020603050405020304" pitchFamily="18" charset="0"/>
              </a:rPr>
              <a:t>пр_красном</a:t>
            </a:r>
            <a:r>
              <a:rPr lang="ru-RU" sz="2200" dirty="0">
                <a:latin typeface="Times New Roman" panose="02020603050405020304" pitchFamily="18" charset="0"/>
                <a:cs typeface="Times New Roman" panose="02020603050405020304" pitchFamily="18" charset="0"/>
              </a:rPr>
              <a:t>».</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3) Довольно скоро с пьесой “Реви(з/</a:t>
            </a:r>
            <a:r>
              <a:rPr lang="ru-RU" sz="2200" dirty="0" err="1">
                <a:latin typeface="Times New Roman" panose="02020603050405020304" pitchFamily="18" charset="0"/>
                <a:cs typeface="Times New Roman" panose="02020603050405020304" pitchFamily="18" charset="0"/>
              </a:rPr>
              <a:t>зз</a:t>
            </a:r>
            <a:r>
              <a:rPr lang="ru-RU" sz="2200" dirty="0">
                <a:latin typeface="Times New Roman" panose="02020603050405020304" pitchFamily="18" charset="0"/>
                <a:cs typeface="Times New Roman" panose="02020603050405020304" pitchFamily="18" charset="0"/>
              </a:rPr>
              <a:t>)ором”  </a:t>
            </a:r>
            <a:r>
              <a:rPr lang="ru-RU" sz="2200" dirty="0" err="1">
                <a:latin typeface="Times New Roman" panose="02020603050405020304" pitchFamily="18" charset="0"/>
                <a:cs typeface="Times New Roman" panose="02020603050405020304" pitchFamily="18" charset="0"/>
              </a:rPr>
              <a:t>написа</a:t>
            </a:r>
            <a:r>
              <a:rPr lang="ru-RU" sz="2200" dirty="0">
                <a:latin typeface="Times New Roman" panose="02020603050405020304" pitchFamily="18" charset="0"/>
                <a:cs typeface="Times New Roman" panose="02020603050405020304" pitchFamily="18" charset="0"/>
              </a:rPr>
              <a:t>__ой </a:t>
            </a:r>
            <a:r>
              <a:rPr lang="ru-RU" sz="2200" dirty="0" err="1">
                <a:latin typeface="Times New Roman" panose="02020603050405020304" pitchFamily="18" charset="0"/>
                <a:cs typeface="Times New Roman" panose="02020603050405020304" pitchFamily="18" charset="0"/>
              </a:rPr>
              <a:t>Н.В.Гоголем</a:t>
            </a:r>
            <a:r>
              <a:rPr lang="ru-RU" sz="2200" dirty="0">
                <a:latin typeface="Times New Roman" panose="02020603050405020304" pitchFamily="18" charset="0"/>
                <a:cs typeface="Times New Roman" panose="02020603050405020304" pitchFamily="18" charset="0"/>
              </a:rPr>
              <a:t> познакомились все его друзья.</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4) По </a:t>
            </a:r>
            <a:r>
              <a:rPr lang="ru-RU" sz="2200" dirty="0" err="1">
                <a:latin typeface="Times New Roman" panose="02020603050405020304" pitchFamily="18" charset="0"/>
                <a:cs typeface="Times New Roman" panose="02020603050405020304" pitchFamily="18" charset="0"/>
              </a:rPr>
              <a:t>окончани</a:t>
            </a:r>
            <a:r>
              <a:rPr lang="ru-RU" sz="2200" dirty="0">
                <a:latin typeface="Times New Roman" panose="02020603050405020304" pitchFamily="18" charset="0"/>
                <a:cs typeface="Times New Roman" panose="02020603050405020304" pitchFamily="18" charset="0"/>
              </a:rPr>
              <a:t>_ спектакля в театре “</a:t>
            </a:r>
            <a:r>
              <a:rPr lang="ru-RU" sz="2200" dirty="0" err="1">
                <a:latin typeface="Times New Roman" panose="02020603050405020304" pitchFamily="18" charset="0"/>
                <a:cs typeface="Times New Roman" panose="02020603050405020304" pitchFamily="18" charset="0"/>
              </a:rPr>
              <a:t>Сатириконе</a:t>
            </a:r>
            <a:r>
              <a:rPr lang="ru-RU" sz="2200" dirty="0">
                <a:latin typeface="Times New Roman" panose="02020603050405020304" pitchFamily="18" charset="0"/>
                <a:cs typeface="Times New Roman" panose="02020603050405020304" pitchFamily="18" charset="0"/>
              </a:rPr>
              <a:t>” зрители долго не р_(з/с)</a:t>
            </a:r>
            <a:r>
              <a:rPr lang="ru-RU" sz="2200" dirty="0" err="1">
                <a:latin typeface="Times New Roman" panose="02020603050405020304" pitchFamily="18" charset="0"/>
                <a:cs typeface="Times New Roman" panose="02020603050405020304" pitchFamily="18" charset="0"/>
              </a:rPr>
              <a:t>ходились</a:t>
            </a:r>
            <a:r>
              <a:rPr lang="ru-RU" sz="2200" dirty="0">
                <a:latin typeface="Times New Roman" panose="02020603050405020304" pitchFamily="18" charset="0"/>
                <a:cs typeface="Times New Roman" panose="02020603050405020304" pitchFamily="18" charset="0"/>
              </a:rPr>
              <a:t>.</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5) В романе “Войне и мире” </a:t>
            </a:r>
            <a:r>
              <a:rPr lang="ru-RU" sz="2200" dirty="0" err="1">
                <a:latin typeface="Times New Roman" panose="02020603050405020304" pitchFamily="18" charset="0"/>
                <a:cs typeface="Times New Roman" panose="02020603050405020304" pitchFamily="18" charset="0"/>
              </a:rPr>
              <a:t>написанн_м</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Л.Н.Толстым</a:t>
            </a:r>
            <a:r>
              <a:rPr lang="ru-RU" sz="2200" dirty="0">
                <a:latin typeface="Times New Roman" panose="02020603050405020304" pitchFamily="18" charset="0"/>
                <a:cs typeface="Times New Roman" panose="02020603050405020304" pitchFamily="18" charset="0"/>
              </a:rPr>
              <a:t> более сотни действующих лиц.</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6) В своей книге ”Песни льда и огня” </a:t>
            </a:r>
            <a:r>
              <a:rPr lang="ru-RU" sz="2200" dirty="0" err="1">
                <a:latin typeface="Times New Roman" panose="02020603050405020304" pitchFamily="18" charset="0"/>
                <a:cs typeface="Times New Roman" panose="02020603050405020304" pitchFamily="18" charset="0"/>
              </a:rPr>
              <a:t>опубликова</a:t>
            </a:r>
            <a:r>
              <a:rPr lang="ru-RU" sz="2200" dirty="0">
                <a:latin typeface="Times New Roman" panose="02020603050405020304" pitchFamily="18" charset="0"/>
                <a:cs typeface="Times New Roman" panose="02020603050405020304" pitchFamily="18" charset="0"/>
              </a:rPr>
              <a:t>__ой в 1996 году </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Джордж Р.Р. Мартин изобразил </a:t>
            </a:r>
            <a:r>
              <a:rPr lang="ru-RU" sz="2200" dirty="0" err="1">
                <a:latin typeface="Times New Roman" panose="02020603050405020304" pitchFamily="18" charset="0"/>
                <a:cs typeface="Times New Roman" panose="02020603050405020304" pitchFamily="18" charset="0"/>
              </a:rPr>
              <a:t>фэнтезийную</a:t>
            </a:r>
            <a:r>
              <a:rPr lang="ru-RU" sz="2200" dirty="0">
                <a:latin typeface="Times New Roman" panose="02020603050405020304" pitchFamily="18" charset="0"/>
                <a:cs typeface="Times New Roman" panose="02020603050405020304" pitchFamily="18" charset="0"/>
              </a:rPr>
              <a:t> Вселенную.</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7) В повести А.С. Пушкина «Дубровском» </a:t>
            </a:r>
            <a:r>
              <a:rPr lang="ru-RU" sz="2200" dirty="0" err="1">
                <a:latin typeface="Times New Roman" panose="02020603050405020304" pitchFamily="18" charset="0"/>
                <a:cs typeface="Times New Roman" panose="02020603050405020304" pitchFamily="18" charset="0"/>
              </a:rPr>
              <a:t>изображе_ы</a:t>
            </a:r>
            <a:r>
              <a:rPr lang="ru-RU" sz="2200" dirty="0">
                <a:latin typeface="Times New Roman" panose="02020603050405020304" pitchFamily="18" charset="0"/>
                <a:cs typeface="Times New Roman" panose="02020603050405020304" pitchFamily="18" charset="0"/>
              </a:rPr>
              <a:t> картины </a:t>
            </a:r>
            <a:r>
              <a:rPr lang="ru-RU" sz="2200" dirty="0" err="1">
                <a:latin typeface="Times New Roman" panose="02020603050405020304" pitchFamily="18" charset="0"/>
                <a:cs typeface="Times New Roman" panose="02020603050405020304" pitchFamily="18" charset="0"/>
              </a:rPr>
              <a:t>крепос_ного</a:t>
            </a:r>
            <a:r>
              <a:rPr lang="ru-RU" sz="2200" dirty="0">
                <a:latin typeface="Times New Roman" panose="02020603050405020304" pitchFamily="18" charset="0"/>
                <a:cs typeface="Times New Roman" panose="02020603050405020304" pitchFamily="18" charset="0"/>
              </a:rPr>
              <a:t> прошлого России.</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8) Приводя примеры </a:t>
            </a:r>
            <a:r>
              <a:rPr lang="ru-RU" sz="2200" dirty="0" err="1">
                <a:latin typeface="Times New Roman" panose="02020603050405020304" pitchFamily="18" charset="0"/>
                <a:cs typeface="Times New Roman" panose="02020603050405020304" pitchFamily="18" charset="0"/>
              </a:rPr>
              <a:t>исти</a:t>
            </a:r>
            <a:r>
              <a:rPr lang="ru-RU" sz="2200" dirty="0">
                <a:latin typeface="Times New Roman" panose="02020603050405020304" pitchFamily="18" charset="0"/>
                <a:cs typeface="Times New Roman" panose="02020603050405020304" pitchFamily="18" charset="0"/>
              </a:rPr>
              <a:t>__ой любви многие учащиеся обращались к «Гранатовому браслету».</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9) Утром ребята уже были на </a:t>
            </a:r>
            <a:r>
              <a:rPr lang="ru-RU" sz="2200" dirty="0" err="1">
                <a:latin typeface="Times New Roman" panose="02020603050405020304" pitchFamily="18" charset="0"/>
                <a:cs typeface="Times New Roman" panose="02020603050405020304" pitchFamily="18" charset="0"/>
              </a:rPr>
              <a:t>туристич_ской</a:t>
            </a:r>
            <a:r>
              <a:rPr lang="ru-RU" sz="2200" dirty="0">
                <a:latin typeface="Times New Roman" panose="02020603050405020304" pitchFamily="18" charset="0"/>
                <a:cs typeface="Times New Roman" panose="02020603050405020304" pitchFamily="18" charset="0"/>
              </a:rPr>
              <a:t> базе «Радуге».</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10) Ребята договорились что после занятий они встретятся в кинотеатре «Зрителе» и смогут наконец </a:t>
            </a:r>
            <a:r>
              <a:rPr lang="ru-RU" sz="2200" dirty="0" err="1">
                <a:latin typeface="Times New Roman" panose="02020603050405020304" pitchFamily="18" charset="0"/>
                <a:cs typeface="Times New Roman" panose="02020603050405020304" pitchFamily="18" charset="0"/>
              </a:rPr>
              <a:t>познакомит_ся</a:t>
            </a:r>
            <a:r>
              <a:rPr lang="ru-RU" sz="2200" dirty="0">
                <a:latin typeface="Times New Roman" panose="02020603050405020304" pitchFamily="18" charset="0"/>
                <a:cs typeface="Times New Roman" panose="02020603050405020304" pitchFamily="18" charset="0"/>
              </a:rPr>
              <a:t> не только с труппой, но и с режиссёром.</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11) В основе сюжета романа «Отцов и детей»</a:t>
            </a:r>
            <a:r>
              <a:rPr lang="ru-RU" sz="2200" b="1" dirty="0">
                <a:latin typeface="Times New Roman" panose="02020603050405020304" pitchFamily="18" charset="0"/>
                <a:cs typeface="Times New Roman" panose="02020603050405020304" pitchFamily="18" charset="0"/>
              </a:rPr>
              <a:t> – </a:t>
            </a:r>
            <a:r>
              <a:rPr lang="ru-RU" sz="2200" dirty="0">
                <a:latin typeface="Times New Roman" panose="02020603050405020304" pitchFamily="18" charset="0"/>
                <a:cs typeface="Times New Roman" panose="02020603050405020304" pitchFamily="18" charset="0"/>
              </a:rPr>
              <a:t>конфликт между старшим и младшим поколением.</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12) В журнале «Новом мире» </a:t>
            </a:r>
            <a:r>
              <a:rPr lang="ru-RU" sz="2200" dirty="0" err="1">
                <a:latin typeface="Times New Roman" panose="02020603050405020304" pitchFamily="18" charset="0"/>
                <a:cs typeface="Times New Roman" panose="02020603050405020304" pitchFamily="18" charset="0"/>
              </a:rPr>
              <a:t>напечата_а</a:t>
            </a:r>
            <a:r>
              <a:rPr lang="ru-RU" sz="2200" dirty="0">
                <a:latin typeface="Times New Roman" panose="02020603050405020304" pitchFamily="18" charset="0"/>
                <a:cs typeface="Times New Roman" panose="02020603050405020304" pitchFamily="18" charset="0"/>
              </a:rPr>
              <a:t> рецензия на этот роман.</a:t>
            </a:r>
          </a:p>
        </p:txBody>
      </p:sp>
      <p:sp>
        <p:nvSpPr>
          <p:cNvPr id="4" name="Прямоугольник 3">
            <a:extLst>
              <a:ext uri="{FF2B5EF4-FFF2-40B4-BE49-F238E27FC236}">
                <a16:creationId xmlns:a16="http://schemas.microsoft.com/office/drawing/2014/main" id="{27465B31-CCFD-914A-9256-BC2B7C2E00B9}"/>
              </a:ext>
            </a:extLst>
          </p:cNvPr>
          <p:cNvSpPr/>
          <p:nvPr/>
        </p:nvSpPr>
        <p:spPr>
          <a:xfrm>
            <a:off x="10659416" y="-318402"/>
            <a:ext cx="1436914" cy="744139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a:extLst>
              <a:ext uri="{FF2B5EF4-FFF2-40B4-BE49-F238E27FC236}">
                <a16:creationId xmlns:a16="http://schemas.microsoft.com/office/drawing/2014/main" id="{DC2E7100-08D6-4746-A16B-34123219B677}"/>
              </a:ext>
            </a:extLst>
          </p:cNvPr>
          <p:cNvPicPr>
            <a:picLocks noChangeAspect="1"/>
          </p:cNvPicPr>
          <p:nvPr/>
        </p:nvPicPr>
        <p:blipFill>
          <a:blip r:embed="rId2"/>
          <a:stretch>
            <a:fillRect/>
          </a:stretch>
        </p:blipFill>
        <p:spPr>
          <a:xfrm>
            <a:off x="10094663" y="4746368"/>
            <a:ext cx="2192646" cy="2192646"/>
          </a:xfrm>
          <a:prstGeom prst="rect">
            <a:avLst/>
          </a:prstGeom>
        </p:spPr>
      </p:pic>
      <p:sp>
        <p:nvSpPr>
          <p:cNvPr id="8" name="Овальная выноска 7">
            <a:extLst>
              <a:ext uri="{FF2B5EF4-FFF2-40B4-BE49-F238E27FC236}">
                <a16:creationId xmlns:a16="http://schemas.microsoft.com/office/drawing/2014/main" id="{1946BF52-451B-1149-B743-F262F3A85740}"/>
              </a:ext>
            </a:extLst>
          </p:cNvPr>
          <p:cNvSpPr/>
          <p:nvPr/>
        </p:nvSpPr>
        <p:spPr>
          <a:xfrm rot="870199">
            <a:off x="10485611" y="3636742"/>
            <a:ext cx="1706387" cy="978283"/>
          </a:xfrm>
          <a:prstGeom prst="wedgeEllipseCallout">
            <a:avLst>
              <a:gd name="adj1" fmla="val 313"/>
              <a:gd name="adj2" fmla="val 63398"/>
            </a:avLst>
          </a:prstGeom>
          <a:solidFill>
            <a:srgbClr val="FBEBD7"/>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12" name="TextBox 11">
            <a:extLst>
              <a:ext uri="{FF2B5EF4-FFF2-40B4-BE49-F238E27FC236}">
                <a16:creationId xmlns:a16="http://schemas.microsoft.com/office/drawing/2014/main" id="{ED267E52-65BB-E244-B035-1D26461C3691}"/>
              </a:ext>
            </a:extLst>
          </p:cNvPr>
          <p:cNvSpPr txBox="1"/>
          <p:nvPr/>
        </p:nvSpPr>
        <p:spPr>
          <a:xfrm rot="1061796">
            <a:off x="10281522" y="3830903"/>
            <a:ext cx="2114562" cy="523220"/>
          </a:xfrm>
          <a:prstGeom prst="rect">
            <a:avLst/>
          </a:prstGeom>
          <a:noFill/>
        </p:spPr>
        <p:txBody>
          <a:bodyPr wrap="square" rtlCol="0">
            <a:spAutoFit/>
          </a:bodyPr>
          <a:lstStyle/>
          <a:p>
            <a:pPr algn="ctr"/>
            <a:r>
              <a:rPr lang="ru-RU" sz="1400" b="1" dirty="0">
                <a:latin typeface="Times New Roman" panose="02020603050405020304" pitchFamily="18" charset="0"/>
                <a:ea typeface="AppleGothic" pitchFamily="2" charset="-127"/>
                <a:cs typeface="Times New Roman" panose="02020603050405020304" pitchFamily="18" charset="0"/>
              </a:rPr>
              <a:t>Несогласованное</a:t>
            </a:r>
          </a:p>
          <a:p>
            <a:pPr algn="ctr"/>
            <a:r>
              <a:rPr lang="ru-RU" sz="1400" b="1" dirty="0">
                <a:latin typeface="Times New Roman" panose="02020603050405020304" pitchFamily="18" charset="0"/>
                <a:ea typeface="AppleGothic" pitchFamily="2" charset="-127"/>
                <a:cs typeface="Times New Roman" panose="02020603050405020304" pitchFamily="18" charset="0"/>
              </a:rPr>
              <a:t>приложение!</a:t>
            </a:r>
          </a:p>
        </p:txBody>
      </p:sp>
    </p:spTree>
    <p:extLst>
      <p:ext uri="{BB962C8B-B14F-4D97-AF65-F5344CB8AC3E}">
        <p14:creationId xmlns:p14="http://schemas.microsoft.com/office/powerpoint/2010/main" val="35616291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750" y="1249051"/>
            <a:ext cx="10382109" cy="4306490"/>
          </a:xfrm>
        </p:spPr>
        <p:txBody>
          <a:bodyPr>
            <a:noAutofit/>
          </a:bodyPr>
          <a:lstStyle/>
          <a:p>
            <a:pPr>
              <a:lnSpc>
                <a:spcPts val="3000"/>
              </a:lnSpc>
            </a:pPr>
            <a:r>
              <a:rPr lang="ru-RU" sz="2400" dirty="0">
                <a:latin typeface="Times New Roman" panose="02020603050405020304" pitchFamily="18" charset="0"/>
                <a:cs typeface="Times New Roman" panose="02020603050405020304" pitchFamily="18" charset="0"/>
              </a:rPr>
              <a:t>1) В 1885 году В.Д. Поленов экспонировал на передвижной выставке </a:t>
            </a:r>
            <a:r>
              <a:rPr lang="ru-RU" sz="2400" dirty="0" err="1">
                <a:latin typeface="Times New Roman" panose="02020603050405020304" pitchFamily="18" charset="0"/>
                <a:cs typeface="Times New Roman" panose="02020603050405020304" pitchFamily="18" charset="0"/>
              </a:rPr>
              <a:t>девяност</a:t>
            </a:r>
            <a:r>
              <a:rPr lang="ru-RU" sz="2400" dirty="0">
                <a:latin typeface="Times New Roman" panose="02020603050405020304" pitchFamily="18" charset="0"/>
                <a:cs typeface="Times New Roman" panose="02020603050405020304" pitchFamily="18" charset="0"/>
              </a:rPr>
              <a:t>_ семь этюдов </a:t>
            </a:r>
            <a:r>
              <a:rPr lang="ru-RU" sz="2400" dirty="0" err="1">
                <a:latin typeface="Times New Roman" panose="02020603050405020304" pitchFamily="18" charset="0"/>
                <a:cs typeface="Times New Roman" panose="02020603050405020304" pitchFamily="18" charset="0"/>
              </a:rPr>
              <a:t>привезё</a:t>
            </a:r>
            <a:r>
              <a:rPr lang="ru-RU" sz="2400" dirty="0">
                <a:latin typeface="Times New Roman" panose="02020603050405020304" pitchFamily="18" charset="0"/>
                <a:cs typeface="Times New Roman" panose="02020603050405020304" pitchFamily="18" charset="0"/>
              </a:rPr>
              <a:t>__</a:t>
            </a:r>
            <a:r>
              <a:rPr lang="ru-RU" sz="2400" dirty="0" err="1">
                <a:latin typeface="Times New Roman" panose="02020603050405020304" pitchFamily="18" charset="0"/>
                <a:cs typeface="Times New Roman" panose="02020603050405020304" pitchFamily="18" charset="0"/>
              </a:rPr>
              <a:t>ым</a:t>
            </a:r>
            <a:r>
              <a:rPr lang="ru-RU" sz="2400" dirty="0">
                <a:latin typeface="Times New Roman" panose="02020603050405020304" pitchFamily="18" charset="0"/>
                <a:cs typeface="Times New Roman" panose="02020603050405020304" pitchFamily="18" charset="0"/>
              </a:rPr>
              <a:t> из поездки на Восток.</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2) Это </a:t>
            </a:r>
            <a:r>
              <a:rPr lang="ru-RU" sz="2400" dirty="0" err="1">
                <a:latin typeface="Times New Roman" panose="02020603050405020304" pitchFamily="18" charset="0"/>
                <a:cs typeface="Times New Roman" panose="02020603050405020304" pitchFamily="18" charset="0"/>
              </a:rPr>
              <a:t>ра</a:t>
            </a:r>
            <a:r>
              <a:rPr lang="ru-RU" sz="2400" dirty="0">
                <a:latin typeface="Times New Roman" panose="02020603050405020304" pitchFamily="18" charset="0"/>
                <a:cs typeface="Times New Roman" panose="02020603050405020304" pitchFamily="18" charset="0"/>
              </a:rPr>
              <a:t>(с/</a:t>
            </a:r>
            <a:r>
              <a:rPr lang="ru-RU" sz="2400" dirty="0" err="1">
                <a:latin typeface="Times New Roman" panose="02020603050405020304" pitchFamily="18" charset="0"/>
                <a:cs typeface="Times New Roman" panose="02020603050405020304" pitchFamily="18" charset="0"/>
              </a:rPr>
              <a:t>сс</a:t>
            </a:r>
            <a:r>
              <a:rPr lang="ru-RU" sz="2400" dirty="0">
                <a:latin typeface="Times New Roman" panose="02020603050405020304" pitchFamily="18" charset="0"/>
                <a:cs typeface="Times New Roman" panose="02020603050405020304" pitchFamily="18" charset="0"/>
              </a:rPr>
              <a:t>)</a:t>
            </a:r>
            <a:r>
              <a:rPr lang="ru-RU" sz="2400" dirty="0" err="1">
                <a:latin typeface="Times New Roman" panose="02020603050405020304" pitchFamily="18" charset="0"/>
                <a:cs typeface="Times New Roman" panose="02020603050405020304" pitchFamily="18" charset="0"/>
              </a:rPr>
              <a:t>каз</a:t>
            </a:r>
            <a:r>
              <a:rPr lang="ru-RU" sz="2400" dirty="0">
                <a:latin typeface="Times New Roman" panose="02020603050405020304" pitchFamily="18" charset="0"/>
                <a:cs typeface="Times New Roman" panose="02020603050405020304" pitchFamily="18" charset="0"/>
              </a:rPr>
              <a:t> о человеке </a:t>
            </a:r>
            <a:r>
              <a:rPr lang="ru-RU" sz="2400" dirty="0" err="1">
                <a:latin typeface="Times New Roman" panose="02020603050405020304" pitchFamily="18" charset="0"/>
                <a:cs typeface="Times New Roman" panose="02020603050405020304" pitchFamily="18" charset="0"/>
              </a:rPr>
              <a:t>возвращё</a:t>
            </a:r>
            <a:r>
              <a:rPr lang="ru-RU" sz="2400" dirty="0">
                <a:latin typeface="Times New Roman" panose="02020603050405020304" pitchFamily="18" charset="0"/>
                <a:cs typeface="Times New Roman" panose="02020603050405020304" pitchFamily="18" charset="0"/>
              </a:rPr>
              <a:t>__ом после войны в родной город.</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3) </a:t>
            </a:r>
            <a:r>
              <a:rPr lang="ru-RU" sz="2400" dirty="0" err="1">
                <a:latin typeface="Times New Roman" panose="02020603050405020304" pitchFamily="18" charset="0"/>
                <a:cs typeface="Times New Roman" panose="02020603050405020304" pitchFamily="18" charset="0"/>
              </a:rPr>
              <a:t>Приготовле</a:t>
            </a:r>
            <a:r>
              <a:rPr lang="ru-RU" sz="2400" dirty="0">
                <a:latin typeface="Times New Roman" panose="02020603050405020304" pitchFamily="18" charset="0"/>
                <a:cs typeface="Times New Roman" panose="02020603050405020304" pitchFamily="18" charset="0"/>
              </a:rPr>
              <a:t>__</a:t>
            </a:r>
            <a:r>
              <a:rPr lang="ru-RU" sz="2400" dirty="0" err="1">
                <a:latin typeface="Times New Roman" panose="02020603050405020304" pitchFamily="18" charset="0"/>
                <a:cs typeface="Times New Roman" panose="02020603050405020304" pitchFamily="18" charset="0"/>
              </a:rPr>
              <a:t>ые</a:t>
            </a:r>
            <a:r>
              <a:rPr lang="ru-RU" sz="2400" dirty="0">
                <a:latin typeface="Times New Roman" panose="02020603050405020304" pitchFamily="18" charset="0"/>
                <a:cs typeface="Times New Roman" panose="02020603050405020304" pitchFamily="18" charset="0"/>
              </a:rPr>
              <a:t> оладьи мамой были </a:t>
            </a:r>
            <a:r>
              <a:rPr lang="ru-RU" sz="2400" dirty="0" err="1">
                <a:latin typeface="Times New Roman" panose="02020603050405020304" pitchFamily="18" charset="0"/>
                <a:cs typeface="Times New Roman" panose="02020603050405020304" pitchFamily="18" charset="0"/>
              </a:rPr>
              <a:t>необыкнове</a:t>
            </a:r>
            <a:r>
              <a:rPr lang="ru-RU" sz="2400" dirty="0">
                <a:latin typeface="Times New Roman" panose="02020603050405020304" pitchFamily="18" charset="0"/>
                <a:cs typeface="Times New Roman" panose="02020603050405020304" pitchFamily="18" charset="0"/>
              </a:rPr>
              <a:t>__о вкусны.</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4) Лес </a:t>
            </a:r>
            <a:r>
              <a:rPr lang="ru-RU" sz="2400" dirty="0" err="1">
                <a:latin typeface="Times New Roman" panose="02020603050405020304" pitchFamily="18" charset="0"/>
                <a:cs typeface="Times New Roman" panose="02020603050405020304" pitchFamily="18" charset="0"/>
              </a:rPr>
              <a:t>тянет_ся</a:t>
            </a:r>
            <a:r>
              <a:rPr lang="ru-RU" sz="2400" dirty="0">
                <a:latin typeface="Times New Roman" panose="02020603050405020304" pitchFamily="18" charset="0"/>
                <a:cs typeface="Times New Roman" panose="02020603050405020304" pitchFamily="18" charset="0"/>
              </a:rPr>
              <a:t> с севера на юг состоящий только из хвой­ных пород.</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5) Ручейки воды </a:t>
            </a:r>
            <a:r>
              <a:rPr lang="ru-RU" sz="2400" dirty="0" err="1">
                <a:latin typeface="Times New Roman" panose="02020603050405020304" pitchFamily="18" charset="0"/>
                <a:cs typeface="Times New Roman" panose="02020603050405020304" pitchFamily="18" charset="0"/>
              </a:rPr>
              <a:t>стека_мые</a:t>
            </a:r>
            <a:r>
              <a:rPr lang="ru-RU" sz="2400" dirty="0">
                <a:latin typeface="Times New Roman" panose="02020603050405020304" pitchFamily="18" charset="0"/>
                <a:cs typeface="Times New Roman" panose="02020603050405020304" pitchFamily="18" charset="0"/>
              </a:rPr>
              <a:t> вниз </a:t>
            </a:r>
            <a:r>
              <a:rPr lang="ru-RU" sz="2400" dirty="0" err="1">
                <a:latin typeface="Times New Roman" panose="02020603050405020304" pitchFamily="18" charset="0"/>
                <a:cs typeface="Times New Roman" panose="02020603050405020304" pitchFamily="18" charset="0"/>
              </a:rPr>
              <a:t>пор_зили</a:t>
            </a:r>
            <a:r>
              <a:rPr lang="ru-RU" sz="2400" dirty="0">
                <a:latin typeface="Times New Roman" panose="02020603050405020304" pitchFamily="18" charset="0"/>
                <a:cs typeface="Times New Roman" panose="02020603050405020304" pitchFamily="18" charset="0"/>
              </a:rPr>
              <a:t> автора текста</a:t>
            </a:r>
            <a:br>
              <a:rPr lang="ru-RU" sz="2400" dirty="0">
                <a:latin typeface="Times New Roman" panose="02020603050405020304" pitchFamily="18" charset="0"/>
                <a:cs typeface="Times New Roman" panose="02020603050405020304" pitchFamily="18" charset="0"/>
              </a:rPr>
            </a:br>
            <a:r>
              <a:rPr lang="ru-RU" sz="2400" i="1" dirty="0">
                <a:latin typeface="Times New Roman" panose="02020603050405020304" pitchFamily="18" charset="0"/>
                <a:cs typeface="Times New Roman" panose="02020603050405020304" pitchFamily="18" charset="0"/>
              </a:rPr>
              <a:t>6) </a:t>
            </a:r>
            <a:r>
              <a:rPr lang="ru-RU" sz="2400" dirty="0">
                <a:latin typeface="Times New Roman" panose="02020603050405020304" pitchFamily="18" charset="0"/>
                <a:cs typeface="Times New Roman" panose="02020603050405020304" pitchFamily="18" charset="0"/>
              </a:rPr>
              <a:t>Узкая дорожка была покрыта проваливающимся снегом под ногами.</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7) Масло эвкалипта мощный (анти)септик подходящее для лечения простуды и заживления ран.</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8) Поражающий парк в Павловске своей красотой давно </a:t>
            </a:r>
            <a:r>
              <a:rPr lang="ru-RU" sz="2400" dirty="0" err="1">
                <a:latin typeface="Times New Roman" panose="02020603050405020304" pitchFamily="18" charset="0"/>
                <a:cs typeface="Times New Roman" panose="02020603050405020304" pitchFamily="18" charset="0"/>
              </a:rPr>
              <a:t>пр_вл_кает</a:t>
            </a:r>
            <a:r>
              <a:rPr lang="ru-RU" sz="2400" dirty="0">
                <a:latin typeface="Times New Roman" panose="02020603050405020304" pitchFamily="18" charset="0"/>
                <a:cs typeface="Times New Roman" panose="02020603050405020304" pitchFamily="18" charset="0"/>
              </a:rPr>
              <a:t> внимание туристов.</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9) В романах М. Шолохова нет лжи </a:t>
            </a:r>
            <a:r>
              <a:rPr lang="ru-RU" sz="2400" dirty="0" err="1">
                <a:latin typeface="Times New Roman" panose="02020603050405020304" pitchFamily="18" charset="0"/>
                <a:cs typeface="Times New Roman" panose="02020603050405020304" pitchFamily="18" charset="0"/>
              </a:rPr>
              <a:t>пр_творившийся</a:t>
            </a:r>
            <a:r>
              <a:rPr lang="ru-RU" sz="2400" dirty="0">
                <a:latin typeface="Times New Roman" panose="02020603050405020304" pitchFamily="18" charset="0"/>
                <a:cs typeface="Times New Roman" panose="02020603050405020304" pitchFamily="18" charset="0"/>
              </a:rPr>
              <a:t> очередной правдой.</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10) Осенью колосья пшеницы ждут того часа </a:t>
            </a:r>
            <a:r>
              <a:rPr lang="ru-RU" sz="2400" dirty="0" err="1">
                <a:latin typeface="Times New Roman" panose="02020603050405020304" pitchFamily="18" charset="0"/>
                <a:cs typeface="Times New Roman" panose="02020603050405020304" pitchFamily="18" charset="0"/>
              </a:rPr>
              <a:t>от_желевшие</a:t>
            </a:r>
            <a:r>
              <a:rPr lang="ru-RU" sz="2400" dirty="0">
                <a:latin typeface="Times New Roman" panose="02020603050405020304" pitchFamily="18" charset="0"/>
                <a:cs typeface="Times New Roman" panose="02020603050405020304" pitchFamily="18" charset="0"/>
              </a:rPr>
              <a:t> от созревших зёрен когда появятся в поле комбайны.</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11) Выступающий с заключительным словом докладчик ответил на все вопросы.</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12) Воздух был пропитан острым запахом моря и жирными </a:t>
            </a:r>
            <a:r>
              <a:rPr lang="ru-RU" sz="2400" dirty="0" err="1">
                <a:latin typeface="Times New Roman" panose="02020603050405020304" pitchFamily="18" charset="0"/>
                <a:cs typeface="Times New Roman" panose="02020603050405020304" pitchFamily="18" charset="0"/>
              </a:rPr>
              <a:t>исп_рениями</a:t>
            </a:r>
            <a:r>
              <a:rPr lang="ru-RU" sz="2400" dirty="0">
                <a:latin typeface="Times New Roman" panose="02020603050405020304" pitchFamily="18" charset="0"/>
                <a:cs typeface="Times New Roman" panose="02020603050405020304" pitchFamily="18" charset="0"/>
              </a:rPr>
              <a:t> земли незадолго до вечера </a:t>
            </a:r>
            <a:r>
              <a:rPr lang="ru-RU" sz="2400" dirty="0" err="1">
                <a:latin typeface="Times New Roman" panose="02020603050405020304" pitchFamily="18" charset="0"/>
                <a:cs typeface="Times New Roman" panose="02020603050405020304" pitchFamily="18" charset="0"/>
              </a:rPr>
              <a:t>смоче</a:t>
            </a:r>
            <a:r>
              <a:rPr lang="ru-RU" sz="2400" dirty="0">
                <a:latin typeface="Times New Roman" panose="02020603050405020304" pitchFamily="18" charset="0"/>
                <a:cs typeface="Times New Roman" panose="02020603050405020304" pitchFamily="18" charset="0"/>
              </a:rPr>
              <a:t>__</a:t>
            </a:r>
            <a:r>
              <a:rPr lang="ru-RU" sz="2400" dirty="0" err="1">
                <a:latin typeface="Times New Roman" panose="02020603050405020304" pitchFamily="18" charset="0"/>
                <a:cs typeface="Times New Roman" panose="02020603050405020304" pitchFamily="18" charset="0"/>
              </a:rPr>
              <a:t>ыми</a:t>
            </a:r>
            <a:r>
              <a:rPr lang="ru-RU" sz="2400" dirty="0">
                <a:latin typeface="Times New Roman" panose="02020603050405020304" pitchFamily="18" charset="0"/>
                <a:cs typeface="Times New Roman" panose="02020603050405020304" pitchFamily="18" charset="0"/>
              </a:rPr>
              <a:t> дождем.</a:t>
            </a:r>
          </a:p>
        </p:txBody>
      </p:sp>
      <p:sp>
        <p:nvSpPr>
          <p:cNvPr id="4" name="Прямоугольник 3">
            <a:extLst>
              <a:ext uri="{FF2B5EF4-FFF2-40B4-BE49-F238E27FC236}">
                <a16:creationId xmlns:a16="http://schemas.microsoft.com/office/drawing/2014/main" id="{27465B31-CCFD-914A-9256-BC2B7C2E00B9}"/>
              </a:ext>
            </a:extLst>
          </p:cNvPr>
          <p:cNvSpPr/>
          <p:nvPr/>
        </p:nvSpPr>
        <p:spPr>
          <a:xfrm>
            <a:off x="10659416" y="-318402"/>
            <a:ext cx="1436914" cy="744139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a:extLst>
              <a:ext uri="{FF2B5EF4-FFF2-40B4-BE49-F238E27FC236}">
                <a16:creationId xmlns:a16="http://schemas.microsoft.com/office/drawing/2014/main" id="{4B0201D5-ECD1-224A-8136-402EBD1D5158}"/>
              </a:ext>
            </a:extLst>
          </p:cNvPr>
          <p:cNvPicPr>
            <a:picLocks noChangeAspect="1"/>
          </p:cNvPicPr>
          <p:nvPr/>
        </p:nvPicPr>
        <p:blipFill>
          <a:blip r:embed="rId2"/>
          <a:stretch>
            <a:fillRect/>
          </a:stretch>
        </p:blipFill>
        <p:spPr>
          <a:xfrm rot="20228246">
            <a:off x="10303395" y="4596482"/>
            <a:ext cx="2340294" cy="2340294"/>
          </a:xfrm>
          <a:prstGeom prst="rect">
            <a:avLst/>
          </a:prstGeom>
        </p:spPr>
      </p:pic>
      <p:sp>
        <p:nvSpPr>
          <p:cNvPr id="10" name="Овальная выноска 9">
            <a:extLst>
              <a:ext uri="{FF2B5EF4-FFF2-40B4-BE49-F238E27FC236}">
                <a16:creationId xmlns:a16="http://schemas.microsoft.com/office/drawing/2014/main" id="{B5ECE80F-A079-C944-A87B-3929E815AABE}"/>
              </a:ext>
            </a:extLst>
          </p:cNvPr>
          <p:cNvSpPr/>
          <p:nvPr/>
        </p:nvSpPr>
        <p:spPr>
          <a:xfrm rot="870199">
            <a:off x="10485613" y="3578777"/>
            <a:ext cx="1706387" cy="978283"/>
          </a:xfrm>
          <a:prstGeom prst="wedgeEllipseCallout">
            <a:avLst>
              <a:gd name="adj1" fmla="val 313"/>
              <a:gd name="adj2" fmla="val 63398"/>
            </a:avLst>
          </a:prstGeom>
          <a:solidFill>
            <a:srgbClr val="FBEBD7"/>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11" name="TextBox 10">
            <a:extLst>
              <a:ext uri="{FF2B5EF4-FFF2-40B4-BE49-F238E27FC236}">
                <a16:creationId xmlns:a16="http://schemas.microsoft.com/office/drawing/2014/main" id="{9D252BA7-60CC-8748-96A4-5417562C5C83}"/>
              </a:ext>
            </a:extLst>
          </p:cNvPr>
          <p:cNvSpPr txBox="1"/>
          <p:nvPr/>
        </p:nvSpPr>
        <p:spPr>
          <a:xfrm rot="432544">
            <a:off x="10422358" y="3695888"/>
            <a:ext cx="1911030" cy="707886"/>
          </a:xfrm>
          <a:prstGeom prst="rect">
            <a:avLst/>
          </a:prstGeom>
          <a:noFill/>
        </p:spPr>
        <p:txBody>
          <a:bodyPr wrap="square" rtlCol="0">
            <a:spAutoFit/>
          </a:bodyPr>
          <a:lstStyle/>
          <a:p>
            <a:pPr algn="ctr"/>
            <a:r>
              <a:rPr lang="ru-RU" sz="2000" b="1" dirty="0">
                <a:latin typeface="Times New Roman" panose="02020603050405020304" pitchFamily="18" charset="0"/>
                <a:ea typeface="AppleGothic" pitchFamily="2" charset="-127"/>
                <a:cs typeface="Times New Roman" panose="02020603050405020304" pitchFamily="18" charset="0"/>
              </a:rPr>
              <a:t>Какое правило?</a:t>
            </a:r>
          </a:p>
        </p:txBody>
      </p:sp>
    </p:spTree>
    <p:extLst>
      <p:ext uri="{BB962C8B-B14F-4D97-AF65-F5344CB8AC3E}">
        <p14:creationId xmlns:p14="http://schemas.microsoft.com/office/powerpoint/2010/main" val="22959810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749" y="1249051"/>
            <a:ext cx="10382109" cy="4306490"/>
          </a:xfrm>
        </p:spPr>
        <p:txBody>
          <a:bodyPr>
            <a:noAutofit/>
          </a:bodyPr>
          <a:lstStyle/>
          <a:p>
            <a:pPr>
              <a:lnSpc>
                <a:spcPts val="3000"/>
              </a:lnSpc>
            </a:pPr>
            <a:r>
              <a:rPr lang="ru-RU" sz="2400" dirty="0">
                <a:latin typeface="Times New Roman" panose="02020603050405020304" pitchFamily="18" charset="0"/>
                <a:cs typeface="Times New Roman" panose="02020603050405020304" pitchFamily="18" charset="0"/>
              </a:rPr>
              <a:t>1) В 1885 году В.Д. Поленов экспонировал на передвижной выставке </a:t>
            </a:r>
            <a:r>
              <a:rPr lang="ru-RU" sz="2400" dirty="0" err="1">
                <a:latin typeface="Times New Roman" panose="02020603050405020304" pitchFamily="18" charset="0"/>
                <a:cs typeface="Times New Roman" panose="02020603050405020304" pitchFamily="18" charset="0"/>
              </a:rPr>
              <a:t>девяност</a:t>
            </a:r>
            <a:r>
              <a:rPr lang="ru-RU" sz="2400" dirty="0">
                <a:latin typeface="Times New Roman" panose="02020603050405020304" pitchFamily="18" charset="0"/>
                <a:cs typeface="Times New Roman" panose="02020603050405020304" pitchFamily="18" charset="0"/>
              </a:rPr>
              <a:t>_ семь этюдов </a:t>
            </a:r>
            <a:r>
              <a:rPr lang="ru-RU" sz="2400" dirty="0" err="1">
                <a:latin typeface="Times New Roman" panose="02020603050405020304" pitchFamily="18" charset="0"/>
                <a:cs typeface="Times New Roman" panose="02020603050405020304" pitchFamily="18" charset="0"/>
              </a:rPr>
              <a:t>привезё</a:t>
            </a:r>
            <a:r>
              <a:rPr lang="ru-RU" sz="2400" dirty="0">
                <a:latin typeface="Times New Roman" panose="02020603050405020304" pitchFamily="18" charset="0"/>
                <a:cs typeface="Times New Roman" panose="02020603050405020304" pitchFamily="18" charset="0"/>
              </a:rPr>
              <a:t>__</a:t>
            </a:r>
            <a:r>
              <a:rPr lang="ru-RU" sz="2400" dirty="0" err="1">
                <a:latin typeface="Times New Roman" panose="02020603050405020304" pitchFamily="18" charset="0"/>
                <a:cs typeface="Times New Roman" panose="02020603050405020304" pitchFamily="18" charset="0"/>
              </a:rPr>
              <a:t>ым</a:t>
            </a:r>
            <a:r>
              <a:rPr lang="ru-RU" sz="2400" dirty="0">
                <a:latin typeface="Times New Roman" panose="02020603050405020304" pitchFamily="18" charset="0"/>
                <a:cs typeface="Times New Roman" panose="02020603050405020304" pitchFamily="18" charset="0"/>
              </a:rPr>
              <a:t> из поездки на Восток.</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2) Это </a:t>
            </a:r>
            <a:r>
              <a:rPr lang="ru-RU" sz="2400" dirty="0" err="1">
                <a:latin typeface="Times New Roman" panose="02020603050405020304" pitchFamily="18" charset="0"/>
                <a:cs typeface="Times New Roman" panose="02020603050405020304" pitchFamily="18" charset="0"/>
              </a:rPr>
              <a:t>ра</a:t>
            </a:r>
            <a:r>
              <a:rPr lang="ru-RU" sz="2400" dirty="0">
                <a:latin typeface="Times New Roman" panose="02020603050405020304" pitchFamily="18" charset="0"/>
                <a:cs typeface="Times New Roman" panose="02020603050405020304" pitchFamily="18" charset="0"/>
              </a:rPr>
              <a:t>(с/</a:t>
            </a:r>
            <a:r>
              <a:rPr lang="ru-RU" sz="2400" dirty="0" err="1">
                <a:latin typeface="Times New Roman" panose="02020603050405020304" pitchFamily="18" charset="0"/>
                <a:cs typeface="Times New Roman" panose="02020603050405020304" pitchFamily="18" charset="0"/>
              </a:rPr>
              <a:t>сс</a:t>
            </a:r>
            <a:r>
              <a:rPr lang="ru-RU" sz="2400" dirty="0">
                <a:latin typeface="Times New Roman" panose="02020603050405020304" pitchFamily="18" charset="0"/>
                <a:cs typeface="Times New Roman" panose="02020603050405020304" pitchFamily="18" charset="0"/>
              </a:rPr>
              <a:t>)</a:t>
            </a:r>
            <a:r>
              <a:rPr lang="ru-RU" sz="2400" dirty="0" err="1">
                <a:latin typeface="Times New Roman" panose="02020603050405020304" pitchFamily="18" charset="0"/>
                <a:cs typeface="Times New Roman" panose="02020603050405020304" pitchFamily="18" charset="0"/>
              </a:rPr>
              <a:t>каз</a:t>
            </a:r>
            <a:r>
              <a:rPr lang="ru-RU" sz="2400" dirty="0">
                <a:latin typeface="Times New Roman" panose="02020603050405020304" pitchFamily="18" charset="0"/>
                <a:cs typeface="Times New Roman" panose="02020603050405020304" pitchFamily="18" charset="0"/>
              </a:rPr>
              <a:t> о человеке </a:t>
            </a:r>
            <a:r>
              <a:rPr lang="ru-RU" sz="2400" dirty="0" err="1">
                <a:latin typeface="Times New Roman" panose="02020603050405020304" pitchFamily="18" charset="0"/>
                <a:cs typeface="Times New Roman" panose="02020603050405020304" pitchFamily="18" charset="0"/>
              </a:rPr>
              <a:t>возвращё</a:t>
            </a:r>
            <a:r>
              <a:rPr lang="ru-RU" sz="2400" dirty="0">
                <a:latin typeface="Times New Roman" panose="02020603050405020304" pitchFamily="18" charset="0"/>
                <a:cs typeface="Times New Roman" panose="02020603050405020304" pitchFamily="18" charset="0"/>
              </a:rPr>
              <a:t>__ом после войны в родной город.</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3) </a:t>
            </a:r>
            <a:r>
              <a:rPr lang="ru-RU" sz="2400" dirty="0" err="1">
                <a:latin typeface="Times New Roman" panose="02020603050405020304" pitchFamily="18" charset="0"/>
                <a:cs typeface="Times New Roman" panose="02020603050405020304" pitchFamily="18" charset="0"/>
              </a:rPr>
              <a:t>Приготовле</a:t>
            </a:r>
            <a:r>
              <a:rPr lang="ru-RU" sz="2400" dirty="0">
                <a:latin typeface="Times New Roman" panose="02020603050405020304" pitchFamily="18" charset="0"/>
                <a:cs typeface="Times New Roman" panose="02020603050405020304" pitchFamily="18" charset="0"/>
              </a:rPr>
              <a:t>__</a:t>
            </a:r>
            <a:r>
              <a:rPr lang="ru-RU" sz="2400" dirty="0" err="1">
                <a:latin typeface="Times New Roman" panose="02020603050405020304" pitchFamily="18" charset="0"/>
                <a:cs typeface="Times New Roman" panose="02020603050405020304" pitchFamily="18" charset="0"/>
              </a:rPr>
              <a:t>ые</a:t>
            </a:r>
            <a:r>
              <a:rPr lang="ru-RU" sz="2400" dirty="0">
                <a:latin typeface="Times New Roman" panose="02020603050405020304" pitchFamily="18" charset="0"/>
                <a:cs typeface="Times New Roman" panose="02020603050405020304" pitchFamily="18" charset="0"/>
              </a:rPr>
              <a:t> оладьи мамой были </a:t>
            </a:r>
            <a:r>
              <a:rPr lang="ru-RU" sz="2400" dirty="0" err="1">
                <a:latin typeface="Times New Roman" panose="02020603050405020304" pitchFamily="18" charset="0"/>
                <a:cs typeface="Times New Roman" panose="02020603050405020304" pitchFamily="18" charset="0"/>
              </a:rPr>
              <a:t>необыкнове</a:t>
            </a:r>
            <a:r>
              <a:rPr lang="ru-RU" sz="2400" dirty="0">
                <a:latin typeface="Times New Roman" panose="02020603050405020304" pitchFamily="18" charset="0"/>
                <a:cs typeface="Times New Roman" panose="02020603050405020304" pitchFamily="18" charset="0"/>
              </a:rPr>
              <a:t>__о вкусны.</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4) Лес </a:t>
            </a:r>
            <a:r>
              <a:rPr lang="ru-RU" sz="2400" dirty="0" err="1">
                <a:latin typeface="Times New Roman" panose="02020603050405020304" pitchFamily="18" charset="0"/>
                <a:cs typeface="Times New Roman" panose="02020603050405020304" pitchFamily="18" charset="0"/>
              </a:rPr>
              <a:t>тянет_ся</a:t>
            </a:r>
            <a:r>
              <a:rPr lang="ru-RU" sz="2400" dirty="0">
                <a:latin typeface="Times New Roman" panose="02020603050405020304" pitchFamily="18" charset="0"/>
                <a:cs typeface="Times New Roman" panose="02020603050405020304" pitchFamily="18" charset="0"/>
              </a:rPr>
              <a:t> с севера на юг состоящий только из хвой­ных пород.</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5) Ручейки воды </a:t>
            </a:r>
            <a:r>
              <a:rPr lang="ru-RU" sz="2400" dirty="0" err="1">
                <a:latin typeface="Times New Roman" panose="02020603050405020304" pitchFamily="18" charset="0"/>
                <a:cs typeface="Times New Roman" panose="02020603050405020304" pitchFamily="18" charset="0"/>
              </a:rPr>
              <a:t>стека_мые</a:t>
            </a:r>
            <a:r>
              <a:rPr lang="ru-RU" sz="2400" dirty="0">
                <a:latin typeface="Times New Roman" panose="02020603050405020304" pitchFamily="18" charset="0"/>
                <a:cs typeface="Times New Roman" panose="02020603050405020304" pitchFamily="18" charset="0"/>
              </a:rPr>
              <a:t> вниз </a:t>
            </a:r>
            <a:r>
              <a:rPr lang="ru-RU" sz="2400" dirty="0" err="1">
                <a:latin typeface="Times New Roman" panose="02020603050405020304" pitchFamily="18" charset="0"/>
                <a:cs typeface="Times New Roman" panose="02020603050405020304" pitchFamily="18" charset="0"/>
              </a:rPr>
              <a:t>пор_зили</a:t>
            </a:r>
            <a:r>
              <a:rPr lang="ru-RU" sz="2400" dirty="0">
                <a:latin typeface="Times New Roman" panose="02020603050405020304" pitchFamily="18" charset="0"/>
                <a:cs typeface="Times New Roman" panose="02020603050405020304" pitchFamily="18" charset="0"/>
              </a:rPr>
              <a:t> автора текста</a:t>
            </a:r>
            <a:br>
              <a:rPr lang="ru-RU" sz="2400" dirty="0">
                <a:latin typeface="Times New Roman" panose="02020603050405020304" pitchFamily="18" charset="0"/>
                <a:cs typeface="Times New Roman" panose="02020603050405020304" pitchFamily="18" charset="0"/>
              </a:rPr>
            </a:br>
            <a:r>
              <a:rPr lang="ru-RU" sz="2400" i="1" dirty="0">
                <a:latin typeface="Times New Roman" panose="02020603050405020304" pitchFamily="18" charset="0"/>
                <a:cs typeface="Times New Roman" panose="02020603050405020304" pitchFamily="18" charset="0"/>
              </a:rPr>
              <a:t>6) </a:t>
            </a:r>
            <a:r>
              <a:rPr lang="ru-RU" sz="2400" dirty="0">
                <a:latin typeface="Times New Roman" panose="02020603050405020304" pitchFamily="18" charset="0"/>
                <a:cs typeface="Times New Roman" panose="02020603050405020304" pitchFamily="18" charset="0"/>
              </a:rPr>
              <a:t>Узкая дорожка была покрыта проваливающимся снегом под ногами.</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7) Масло эвкалипта мощный (анти)септик подходящее для лечения простуды и заживления ран.</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8) Поражающий парк в Павловске своей красотой давно </a:t>
            </a:r>
            <a:r>
              <a:rPr lang="ru-RU" sz="2400" dirty="0" err="1">
                <a:latin typeface="Times New Roman" panose="02020603050405020304" pitchFamily="18" charset="0"/>
                <a:cs typeface="Times New Roman" panose="02020603050405020304" pitchFamily="18" charset="0"/>
              </a:rPr>
              <a:t>пр_вл_кает</a:t>
            </a:r>
            <a:r>
              <a:rPr lang="ru-RU" sz="2400" dirty="0">
                <a:latin typeface="Times New Roman" panose="02020603050405020304" pitchFamily="18" charset="0"/>
                <a:cs typeface="Times New Roman" panose="02020603050405020304" pitchFamily="18" charset="0"/>
              </a:rPr>
              <a:t> внимание туристов.</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9) В романах М. Шолохова нет лжи </a:t>
            </a:r>
            <a:r>
              <a:rPr lang="ru-RU" sz="2400" dirty="0" err="1">
                <a:latin typeface="Times New Roman" panose="02020603050405020304" pitchFamily="18" charset="0"/>
                <a:cs typeface="Times New Roman" panose="02020603050405020304" pitchFamily="18" charset="0"/>
              </a:rPr>
              <a:t>пр_творившийся</a:t>
            </a:r>
            <a:r>
              <a:rPr lang="ru-RU" sz="2400" dirty="0">
                <a:latin typeface="Times New Roman" panose="02020603050405020304" pitchFamily="18" charset="0"/>
                <a:cs typeface="Times New Roman" panose="02020603050405020304" pitchFamily="18" charset="0"/>
              </a:rPr>
              <a:t> очередной правдой.</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10) Осенью колосья пшеницы ждут того часа </a:t>
            </a:r>
            <a:r>
              <a:rPr lang="ru-RU" sz="2400" dirty="0" err="1">
                <a:latin typeface="Times New Roman" panose="02020603050405020304" pitchFamily="18" charset="0"/>
                <a:cs typeface="Times New Roman" panose="02020603050405020304" pitchFamily="18" charset="0"/>
              </a:rPr>
              <a:t>от_желевшие</a:t>
            </a:r>
            <a:r>
              <a:rPr lang="ru-RU" sz="2400" dirty="0">
                <a:latin typeface="Times New Roman" panose="02020603050405020304" pitchFamily="18" charset="0"/>
                <a:cs typeface="Times New Roman" panose="02020603050405020304" pitchFamily="18" charset="0"/>
              </a:rPr>
              <a:t> от созревших зёрен когда появятся в поле комбайны.</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11) Выступающий с заключительным словом докладчик ответил на все вопросы.</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12) Воздух был пропитан острым запахом моря и жирными </a:t>
            </a:r>
            <a:r>
              <a:rPr lang="ru-RU" sz="2400" dirty="0" err="1">
                <a:latin typeface="Times New Roman" panose="02020603050405020304" pitchFamily="18" charset="0"/>
                <a:cs typeface="Times New Roman" panose="02020603050405020304" pitchFamily="18" charset="0"/>
              </a:rPr>
              <a:t>исп_рениями</a:t>
            </a:r>
            <a:r>
              <a:rPr lang="ru-RU" sz="2400" dirty="0">
                <a:latin typeface="Times New Roman" panose="02020603050405020304" pitchFamily="18" charset="0"/>
                <a:cs typeface="Times New Roman" panose="02020603050405020304" pitchFamily="18" charset="0"/>
              </a:rPr>
              <a:t> земли незадолго до вечера </a:t>
            </a:r>
            <a:r>
              <a:rPr lang="ru-RU" sz="2400" dirty="0" err="1">
                <a:latin typeface="Times New Roman" panose="02020603050405020304" pitchFamily="18" charset="0"/>
                <a:cs typeface="Times New Roman" panose="02020603050405020304" pitchFamily="18" charset="0"/>
              </a:rPr>
              <a:t>смоче</a:t>
            </a:r>
            <a:r>
              <a:rPr lang="ru-RU" sz="2400" dirty="0">
                <a:latin typeface="Times New Roman" panose="02020603050405020304" pitchFamily="18" charset="0"/>
                <a:cs typeface="Times New Roman" panose="02020603050405020304" pitchFamily="18" charset="0"/>
              </a:rPr>
              <a:t>__</a:t>
            </a:r>
            <a:r>
              <a:rPr lang="ru-RU" sz="2400" dirty="0" err="1">
                <a:latin typeface="Times New Roman" panose="02020603050405020304" pitchFamily="18" charset="0"/>
                <a:cs typeface="Times New Roman" panose="02020603050405020304" pitchFamily="18" charset="0"/>
              </a:rPr>
              <a:t>ыми</a:t>
            </a:r>
            <a:r>
              <a:rPr lang="ru-RU" sz="2400" dirty="0">
                <a:latin typeface="Times New Roman" panose="02020603050405020304" pitchFamily="18" charset="0"/>
                <a:cs typeface="Times New Roman" panose="02020603050405020304" pitchFamily="18" charset="0"/>
              </a:rPr>
              <a:t> дождем.</a:t>
            </a:r>
          </a:p>
        </p:txBody>
      </p:sp>
      <p:sp>
        <p:nvSpPr>
          <p:cNvPr id="4" name="Прямоугольник 3">
            <a:extLst>
              <a:ext uri="{FF2B5EF4-FFF2-40B4-BE49-F238E27FC236}">
                <a16:creationId xmlns:a16="http://schemas.microsoft.com/office/drawing/2014/main" id="{27465B31-CCFD-914A-9256-BC2B7C2E00B9}"/>
              </a:ext>
            </a:extLst>
          </p:cNvPr>
          <p:cNvSpPr/>
          <p:nvPr/>
        </p:nvSpPr>
        <p:spPr>
          <a:xfrm>
            <a:off x="10659416" y="-318402"/>
            <a:ext cx="1436914" cy="744139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a:extLst>
              <a:ext uri="{FF2B5EF4-FFF2-40B4-BE49-F238E27FC236}">
                <a16:creationId xmlns:a16="http://schemas.microsoft.com/office/drawing/2014/main" id="{FC1C283E-A282-0A43-B057-CD0C9244EFBC}"/>
              </a:ext>
            </a:extLst>
          </p:cNvPr>
          <p:cNvPicPr>
            <a:picLocks noChangeAspect="1"/>
          </p:cNvPicPr>
          <p:nvPr/>
        </p:nvPicPr>
        <p:blipFill>
          <a:blip r:embed="rId2"/>
          <a:stretch>
            <a:fillRect/>
          </a:stretch>
        </p:blipFill>
        <p:spPr>
          <a:xfrm>
            <a:off x="10094663" y="4746368"/>
            <a:ext cx="2192646" cy="2192646"/>
          </a:xfrm>
          <a:prstGeom prst="rect">
            <a:avLst/>
          </a:prstGeom>
        </p:spPr>
      </p:pic>
      <p:sp>
        <p:nvSpPr>
          <p:cNvPr id="8" name="Овальная выноска 7">
            <a:extLst>
              <a:ext uri="{FF2B5EF4-FFF2-40B4-BE49-F238E27FC236}">
                <a16:creationId xmlns:a16="http://schemas.microsoft.com/office/drawing/2014/main" id="{5F460601-0FAF-7745-BEA0-627842D96EC1}"/>
              </a:ext>
            </a:extLst>
          </p:cNvPr>
          <p:cNvSpPr/>
          <p:nvPr/>
        </p:nvSpPr>
        <p:spPr>
          <a:xfrm rot="870199">
            <a:off x="10485611" y="3636742"/>
            <a:ext cx="1706387" cy="978283"/>
          </a:xfrm>
          <a:prstGeom prst="wedgeEllipseCallout">
            <a:avLst>
              <a:gd name="adj1" fmla="val 313"/>
              <a:gd name="adj2" fmla="val 63398"/>
            </a:avLst>
          </a:prstGeom>
          <a:solidFill>
            <a:srgbClr val="FBEBD7"/>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12" name="TextBox 11">
            <a:extLst>
              <a:ext uri="{FF2B5EF4-FFF2-40B4-BE49-F238E27FC236}">
                <a16:creationId xmlns:a16="http://schemas.microsoft.com/office/drawing/2014/main" id="{476BA10E-1D3D-BE46-B2DD-4310D25FF06F}"/>
              </a:ext>
            </a:extLst>
          </p:cNvPr>
          <p:cNvSpPr txBox="1"/>
          <p:nvPr/>
        </p:nvSpPr>
        <p:spPr>
          <a:xfrm rot="1061796">
            <a:off x="10281522" y="3830903"/>
            <a:ext cx="2114562" cy="523220"/>
          </a:xfrm>
          <a:prstGeom prst="rect">
            <a:avLst/>
          </a:prstGeom>
          <a:noFill/>
        </p:spPr>
        <p:txBody>
          <a:bodyPr wrap="square" rtlCol="0">
            <a:spAutoFit/>
          </a:bodyPr>
          <a:lstStyle/>
          <a:p>
            <a:pPr algn="ctr"/>
            <a:r>
              <a:rPr lang="ru-RU" sz="1400" b="1" dirty="0">
                <a:latin typeface="Times New Roman" panose="02020603050405020304" pitchFamily="18" charset="0"/>
                <a:ea typeface="AppleGothic" pitchFamily="2" charset="-127"/>
                <a:cs typeface="Times New Roman" panose="02020603050405020304" pitchFamily="18" charset="0"/>
              </a:rPr>
              <a:t>Причастный </a:t>
            </a:r>
          </a:p>
          <a:p>
            <a:pPr algn="ctr"/>
            <a:r>
              <a:rPr lang="ru-RU" sz="1400" b="1" dirty="0">
                <a:latin typeface="Times New Roman" panose="02020603050405020304" pitchFamily="18" charset="0"/>
                <a:ea typeface="AppleGothic" pitchFamily="2" charset="-127"/>
                <a:cs typeface="Times New Roman" panose="02020603050405020304" pitchFamily="18" charset="0"/>
              </a:rPr>
              <a:t>Оборот!</a:t>
            </a:r>
          </a:p>
        </p:txBody>
      </p:sp>
    </p:spTree>
    <p:extLst>
      <p:ext uri="{BB962C8B-B14F-4D97-AF65-F5344CB8AC3E}">
        <p14:creationId xmlns:p14="http://schemas.microsoft.com/office/powerpoint/2010/main" val="8231549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750" y="1249051"/>
            <a:ext cx="10382109" cy="4306490"/>
          </a:xfrm>
        </p:spPr>
        <p:txBody>
          <a:bodyPr>
            <a:noAutofit/>
          </a:bodyPr>
          <a:lstStyle/>
          <a:p>
            <a:pPr>
              <a:lnSpc>
                <a:spcPts val="3000"/>
              </a:lnSpc>
            </a:pPr>
            <a:r>
              <a:rPr lang="ru-RU" sz="2400" dirty="0">
                <a:latin typeface="Times New Roman" panose="02020603050405020304" pitchFamily="18" charset="0"/>
                <a:cs typeface="Times New Roman" panose="02020603050405020304" pitchFamily="18" charset="0"/>
              </a:rPr>
              <a:t>1) Когда я закончил читать эту книгу. Я понял глубокий замысел автора.</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2) Ум автор текста понимает не только как </a:t>
            </a:r>
            <a:r>
              <a:rPr lang="ru-RU" sz="2400" dirty="0" err="1">
                <a:latin typeface="Times New Roman" panose="02020603050405020304" pitchFamily="18" charset="0"/>
                <a:cs typeface="Times New Roman" panose="02020603050405020304" pitchFamily="18" charset="0"/>
              </a:rPr>
              <a:t>просвеще</a:t>
            </a:r>
            <a:r>
              <a:rPr lang="ru-RU" sz="2400" dirty="0">
                <a:latin typeface="Times New Roman" panose="02020603050405020304" pitchFamily="18" charset="0"/>
                <a:cs typeface="Times New Roman" panose="02020603050405020304" pitchFamily="18" charset="0"/>
              </a:rPr>
              <a:t>__ость </a:t>
            </a:r>
            <a:r>
              <a:rPr lang="ru-RU" sz="2400" dirty="0" err="1">
                <a:latin typeface="Times New Roman" panose="02020603050405020304" pitchFamily="18" charset="0"/>
                <a:cs typeface="Times New Roman" panose="02020603050405020304" pitchFamily="18" charset="0"/>
              </a:rPr>
              <a:t>инте</a:t>
            </a:r>
            <a:r>
              <a:rPr lang="ru-RU" sz="2400" dirty="0">
                <a:latin typeface="Times New Roman" panose="02020603050405020304" pitchFamily="18" charset="0"/>
                <a:cs typeface="Times New Roman" panose="02020603050405020304" pitchFamily="18" charset="0"/>
              </a:rPr>
              <a:t>__</a:t>
            </a:r>
            <a:r>
              <a:rPr lang="ru-RU" sz="2400" dirty="0" err="1">
                <a:latin typeface="Times New Roman" panose="02020603050405020304" pitchFamily="18" charset="0"/>
                <a:cs typeface="Times New Roman" panose="02020603050405020304" pitchFamily="18" charset="0"/>
              </a:rPr>
              <a:t>игентность</a:t>
            </a:r>
            <a:r>
              <a:rPr lang="ru-RU" sz="2400" dirty="0">
                <a:latin typeface="Times New Roman" panose="02020603050405020304" pitchFamily="18" charset="0"/>
                <a:cs typeface="Times New Roman" panose="02020603050405020304" pitchFamily="18" charset="0"/>
              </a:rPr>
              <a:t> но и с понятием «ум­ный» связывалось представление о </a:t>
            </a:r>
            <a:r>
              <a:rPr lang="ru-RU" sz="2400" dirty="0" err="1">
                <a:latin typeface="Times New Roman" panose="02020603050405020304" pitchFamily="18" charset="0"/>
                <a:cs typeface="Times New Roman" panose="02020603050405020304" pitchFamily="18" charset="0"/>
              </a:rPr>
              <a:t>в_льн_ду­мстве</a:t>
            </a:r>
            <a:r>
              <a:rPr lang="ru-RU" sz="2400" dirty="0">
                <a:latin typeface="Times New Roman" panose="02020603050405020304" pitchFamily="18" charset="0"/>
                <a:cs typeface="Times New Roman" panose="02020603050405020304" pitchFamily="18" charset="0"/>
              </a:rPr>
              <a:t>.</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3) Игру надо было закончить из(за) темноты которой мы </a:t>
            </a:r>
            <a:r>
              <a:rPr lang="ru-RU" sz="2400" dirty="0" err="1">
                <a:latin typeface="Times New Roman" panose="02020603050405020304" pitchFamily="18" charset="0"/>
                <a:cs typeface="Times New Roman" panose="02020603050405020304" pitchFamily="18" charset="0"/>
              </a:rPr>
              <a:t>увл_клись</a:t>
            </a:r>
            <a:r>
              <a:rPr lang="ru-RU" sz="2400" dirty="0">
                <a:latin typeface="Times New Roman" panose="02020603050405020304" pitchFamily="18" charset="0"/>
                <a:cs typeface="Times New Roman" panose="02020603050405020304" pitchFamily="18" charset="0"/>
              </a:rPr>
              <a:t>.</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4) Читая классическую литературу замечаешь что насколько (по)разному «град Петров» </a:t>
            </a:r>
            <a:r>
              <a:rPr lang="ru-RU" sz="2400" dirty="0" err="1">
                <a:latin typeface="Times New Roman" panose="02020603050405020304" pitchFamily="18" charset="0"/>
                <a:cs typeface="Times New Roman" panose="02020603050405020304" pitchFamily="18" charset="0"/>
              </a:rPr>
              <a:t>изображ_н</a:t>
            </a:r>
            <a:r>
              <a:rPr lang="ru-RU" sz="2400" dirty="0">
                <a:latin typeface="Times New Roman" panose="02020603050405020304" pitchFamily="18" charset="0"/>
                <a:cs typeface="Times New Roman" panose="02020603050405020304" pitchFamily="18" charset="0"/>
              </a:rPr>
              <a:t> в произведениях А.С. Пушкина Н.В. Гоголя</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Ф.М. Достоевского.</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5) Она говорила то что в жизни есть не только полезное но и </a:t>
            </a:r>
            <a:r>
              <a:rPr lang="ru-RU" sz="2400" dirty="0" err="1">
                <a:latin typeface="Times New Roman" panose="02020603050405020304" pitchFamily="18" charset="0"/>
                <a:cs typeface="Times New Roman" panose="02020603050405020304" pitchFamily="18" charset="0"/>
              </a:rPr>
              <a:t>пр_красное</a:t>
            </a:r>
            <a:r>
              <a:rPr lang="ru-RU" sz="2400" dirty="0">
                <a:latin typeface="Times New Roman" panose="02020603050405020304" pitchFamily="18" charset="0"/>
                <a:cs typeface="Times New Roman" panose="02020603050405020304" pitchFamily="18" charset="0"/>
              </a:rPr>
              <a:t>.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6) Незнакомец поинтересовался что правильной ли дорогой он идёт в помещичью усадьбу.</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7) Он тяжело задумался. (По)этому глаза его так печальны.</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8) Мне нравится этот город из(за) того что он маленький и уютный.</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9) Эта книга научила меня ценить и уважать друзей которую я </a:t>
            </a:r>
            <a:r>
              <a:rPr lang="ru-RU" sz="2400" dirty="0" err="1">
                <a:latin typeface="Times New Roman" panose="02020603050405020304" pitchFamily="18" charset="0"/>
                <a:cs typeface="Times New Roman" panose="02020603050405020304" pitchFamily="18" charset="0"/>
              </a:rPr>
              <a:t>пр_читал</a:t>
            </a:r>
            <a:r>
              <a:rPr lang="ru-RU" sz="2400" dirty="0">
                <a:latin typeface="Times New Roman" panose="02020603050405020304" pitchFamily="18" charset="0"/>
                <a:cs typeface="Times New Roman" panose="02020603050405020304" pitchFamily="18" charset="0"/>
              </a:rPr>
              <a:t> еще в детстве.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10) Человеку показалось то что это сон.</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11) Ты н_ забудешь о человеке </a:t>
            </a:r>
            <a:r>
              <a:rPr lang="ru-RU" sz="2400" dirty="0" err="1">
                <a:latin typeface="Times New Roman" panose="02020603050405020304" pitchFamily="18" charset="0"/>
                <a:cs typeface="Times New Roman" panose="02020603050405020304" pitchFamily="18" charset="0"/>
              </a:rPr>
              <a:t>н_когда</a:t>
            </a:r>
            <a:r>
              <a:rPr lang="ru-RU" sz="2400" dirty="0">
                <a:latin typeface="Times New Roman" panose="02020603050405020304" pitchFamily="18" charset="0"/>
                <a:cs typeface="Times New Roman" panose="02020603050405020304" pitchFamily="18" charset="0"/>
              </a:rPr>
              <a:t> который столько для тебя сделал.</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12) Он тяжело задумался. (По)этому глаза его так печальны.</a:t>
            </a:r>
          </a:p>
        </p:txBody>
      </p:sp>
      <p:sp>
        <p:nvSpPr>
          <p:cNvPr id="4" name="Прямоугольник 3">
            <a:extLst>
              <a:ext uri="{FF2B5EF4-FFF2-40B4-BE49-F238E27FC236}">
                <a16:creationId xmlns:a16="http://schemas.microsoft.com/office/drawing/2014/main" id="{27465B31-CCFD-914A-9256-BC2B7C2E00B9}"/>
              </a:ext>
            </a:extLst>
          </p:cNvPr>
          <p:cNvSpPr/>
          <p:nvPr/>
        </p:nvSpPr>
        <p:spPr>
          <a:xfrm>
            <a:off x="10659416" y="-318402"/>
            <a:ext cx="1436914" cy="744139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a:extLst>
              <a:ext uri="{FF2B5EF4-FFF2-40B4-BE49-F238E27FC236}">
                <a16:creationId xmlns:a16="http://schemas.microsoft.com/office/drawing/2014/main" id="{4B0201D5-ECD1-224A-8136-402EBD1D5158}"/>
              </a:ext>
            </a:extLst>
          </p:cNvPr>
          <p:cNvPicPr>
            <a:picLocks noChangeAspect="1"/>
          </p:cNvPicPr>
          <p:nvPr/>
        </p:nvPicPr>
        <p:blipFill>
          <a:blip r:embed="rId2"/>
          <a:stretch>
            <a:fillRect/>
          </a:stretch>
        </p:blipFill>
        <p:spPr>
          <a:xfrm rot="20228246">
            <a:off x="10303395" y="4596482"/>
            <a:ext cx="2340294" cy="2340294"/>
          </a:xfrm>
          <a:prstGeom prst="rect">
            <a:avLst/>
          </a:prstGeom>
        </p:spPr>
      </p:pic>
      <p:sp>
        <p:nvSpPr>
          <p:cNvPr id="10" name="Овальная выноска 9">
            <a:extLst>
              <a:ext uri="{FF2B5EF4-FFF2-40B4-BE49-F238E27FC236}">
                <a16:creationId xmlns:a16="http://schemas.microsoft.com/office/drawing/2014/main" id="{B5ECE80F-A079-C944-A87B-3929E815AABE}"/>
              </a:ext>
            </a:extLst>
          </p:cNvPr>
          <p:cNvSpPr/>
          <p:nvPr/>
        </p:nvSpPr>
        <p:spPr>
          <a:xfrm rot="870199">
            <a:off x="10485613" y="3578777"/>
            <a:ext cx="1706387" cy="978283"/>
          </a:xfrm>
          <a:prstGeom prst="wedgeEllipseCallout">
            <a:avLst>
              <a:gd name="adj1" fmla="val 313"/>
              <a:gd name="adj2" fmla="val 63398"/>
            </a:avLst>
          </a:prstGeom>
          <a:solidFill>
            <a:srgbClr val="FBEBD7"/>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11" name="TextBox 10">
            <a:extLst>
              <a:ext uri="{FF2B5EF4-FFF2-40B4-BE49-F238E27FC236}">
                <a16:creationId xmlns:a16="http://schemas.microsoft.com/office/drawing/2014/main" id="{9D252BA7-60CC-8748-96A4-5417562C5C83}"/>
              </a:ext>
            </a:extLst>
          </p:cNvPr>
          <p:cNvSpPr txBox="1"/>
          <p:nvPr/>
        </p:nvSpPr>
        <p:spPr>
          <a:xfrm rot="432544">
            <a:off x="10422358" y="3695888"/>
            <a:ext cx="1911030" cy="707886"/>
          </a:xfrm>
          <a:prstGeom prst="rect">
            <a:avLst/>
          </a:prstGeom>
          <a:noFill/>
        </p:spPr>
        <p:txBody>
          <a:bodyPr wrap="square" rtlCol="0">
            <a:spAutoFit/>
          </a:bodyPr>
          <a:lstStyle/>
          <a:p>
            <a:pPr algn="ctr"/>
            <a:r>
              <a:rPr lang="ru-RU" sz="2000" b="1" dirty="0">
                <a:latin typeface="Times New Roman" panose="02020603050405020304" pitchFamily="18" charset="0"/>
                <a:ea typeface="AppleGothic" pitchFamily="2" charset="-127"/>
                <a:cs typeface="Times New Roman" panose="02020603050405020304" pitchFamily="18" charset="0"/>
              </a:rPr>
              <a:t>Какое правило?</a:t>
            </a:r>
          </a:p>
        </p:txBody>
      </p:sp>
    </p:spTree>
    <p:extLst>
      <p:ext uri="{BB962C8B-B14F-4D97-AF65-F5344CB8AC3E}">
        <p14:creationId xmlns:p14="http://schemas.microsoft.com/office/powerpoint/2010/main" val="27867762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750" y="1249051"/>
            <a:ext cx="10382109" cy="4306490"/>
          </a:xfrm>
        </p:spPr>
        <p:txBody>
          <a:bodyPr>
            <a:noAutofit/>
          </a:bodyPr>
          <a:lstStyle/>
          <a:p>
            <a:pPr>
              <a:lnSpc>
                <a:spcPts val="3000"/>
              </a:lnSpc>
            </a:pPr>
            <a:r>
              <a:rPr lang="ru-RU" sz="2400" dirty="0">
                <a:latin typeface="Times New Roman" panose="02020603050405020304" pitchFamily="18" charset="0"/>
                <a:cs typeface="Times New Roman" panose="02020603050405020304" pitchFamily="18" charset="0"/>
              </a:rPr>
              <a:t>1) Когда я закончил читать эту книгу. Я понял глубокий замысел автора.</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2) Ум автор текста понимает не только как </a:t>
            </a:r>
            <a:r>
              <a:rPr lang="ru-RU" sz="2400" dirty="0" err="1">
                <a:latin typeface="Times New Roman" panose="02020603050405020304" pitchFamily="18" charset="0"/>
                <a:cs typeface="Times New Roman" panose="02020603050405020304" pitchFamily="18" charset="0"/>
              </a:rPr>
              <a:t>просвеще</a:t>
            </a:r>
            <a:r>
              <a:rPr lang="ru-RU" sz="2400" dirty="0">
                <a:latin typeface="Times New Roman" panose="02020603050405020304" pitchFamily="18" charset="0"/>
                <a:cs typeface="Times New Roman" panose="02020603050405020304" pitchFamily="18" charset="0"/>
              </a:rPr>
              <a:t>__ость </a:t>
            </a:r>
            <a:r>
              <a:rPr lang="ru-RU" sz="2400" dirty="0" err="1">
                <a:latin typeface="Times New Roman" panose="02020603050405020304" pitchFamily="18" charset="0"/>
                <a:cs typeface="Times New Roman" panose="02020603050405020304" pitchFamily="18" charset="0"/>
              </a:rPr>
              <a:t>инте</a:t>
            </a:r>
            <a:r>
              <a:rPr lang="ru-RU" sz="2400" dirty="0">
                <a:latin typeface="Times New Roman" panose="02020603050405020304" pitchFamily="18" charset="0"/>
                <a:cs typeface="Times New Roman" panose="02020603050405020304" pitchFamily="18" charset="0"/>
              </a:rPr>
              <a:t>__</a:t>
            </a:r>
            <a:r>
              <a:rPr lang="ru-RU" sz="2400" dirty="0" err="1">
                <a:latin typeface="Times New Roman" panose="02020603050405020304" pitchFamily="18" charset="0"/>
                <a:cs typeface="Times New Roman" panose="02020603050405020304" pitchFamily="18" charset="0"/>
              </a:rPr>
              <a:t>игентность</a:t>
            </a:r>
            <a:r>
              <a:rPr lang="ru-RU" sz="2400" dirty="0">
                <a:latin typeface="Times New Roman" panose="02020603050405020304" pitchFamily="18" charset="0"/>
                <a:cs typeface="Times New Roman" panose="02020603050405020304" pitchFamily="18" charset="0"/>
              </a:rPr>
              <a:t> но и с понятием «ум­ный» связывалось представление о </a:t>
            </a:r>
            <a:r>
              <a:rPr lang="ru-RU" sz="2400" dirty="0" err="1">
                <a:latin typeface="Times New Roman" panose="02020603050405020304" pitchFamily="18" charset="0"/>
                <a:cs typeface="Times New Roman" panose="02020603050405020304" pitchFamily="18" charset="0"/>
              </a:rPr>
              <a:t>в_льн_ду­мстве</a:t>
            </a:r>
            <a:r>
              <a:rPr lang="ru-RU" sz="2400" dirty="0">
                <a:latin typeface="Times New Roman" panose="02020603050405020304" pitchFamily="18" charset="0"/>
                <a:cs typeface="Times New Roman" panose="02020603050405020304" pitchFamily="18" charset="0"/>
              </a:rPr>
              <a:t>.</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3) Игру надо было закончить из(за) темноты которой мы </a:t>
            </a:r>
            <a:r>
              <a:rPr lang="ru-RU" sz="2400" dirty="0" err="1">
                <a:latin typeface="Times New Roman" panose="02020603050405020304" pitchFamily="18" charset="0"/>
                <a:cs typeface="Times New Roman" panose="02020603050405020304" pitchFamily="18" charset="0"/>
              </a:rPr>
              <a:t>увл_клись</a:t>
            </a:r>
            <a:r>
              <a:rPr lang="ru-RU" sz="2400" dirty="0">
                <a:latin typeface="Times New Roman" panose="02020603050405020304" pitchFamily="18" charset="0"/>
                <a:cs typeface="Times New Roman" panose="02020603050405020304" pitchFamily="18" charset="0"/>
              </a:rPr>
              <a:t>.</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4) Читая классическую литературу замечаешь что насколько (по)разному «град Петров» </a:t>
            </a:r>
            <a:r>
              <a:rPr lang="ru-RU" sz="2400" dirty="0" err="1">
                <a:latin typeface="Times New Roman" panose="02020603050405020304" pitchFamily="18" charset="0"/>
                <a:cs typeface="Times New Roman" panose="02020603050405020304" pitchFamily="18" charset="0"/>
              </a:rPr>
              <a:t>изображ_н</a:t>
            </a:r>
            <a:r>
              <a:rPr lang="ru-RU" sz="2400" dirty="0">
                <a:latin typeface="Times New Roman" panose="02020603050405020304" pitchFamily="18" charset="0"/>
                <a:cs typeface="Times New Roman" panose="02020603050405020304" pitchFamily="18" charset="0"/>
              </a:rPr>
              <a:t> в произведениях А.С. Пушкина Н.В. Гоголя</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Ф.М. Достоевского.</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5) Она говорила то что в жизни есть не только полезное но и </a:t>
            </a:r>
            <a:r>
              <a:rPr lang="ru-RU" sz="2400" dirty="0" err="1">
                <a:latin typeface="Times New Roman" panose="02020603050405020304" pitchFamily="18" charset="0"/>
                <a:cs typeface="Times New Roman" panose="02020603050405020304" pitchFamily="18" charset="0"/>
              </a:rPr>
              <a:t>пр_красное</a:t>
            </a:r>
            <a:r>
              <a:rPr lang="ru-RU" sz="2400" dirty="0">
                <a:latin typeface="Times New Roman" panose="02020603050405020304" pitchFamily="18" charset="0"/>
                <a:cs typeface="Times New Roman" panose="02020603050405020304" pitchFamily="18" charset="0"/>
              </a:rPr>
              <a:t>.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6) Незнакомец поинтересовался что правильной ли дорогой он идёт в помещичью усадьбу.</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7) Он тяжело задумался. (По)этому глаза его так печальны.</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8) Мне нравится этот город из(за) того что он маленький и уютный.</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9) Эта книга научила меня ценить и уважать друзей которую я </a:t>
            </a:r>
            <a:r>
              <a:rPr lang="ru-RU" sz="2400" dirty="0" err="1">
                <a:latin typeface="Times New Roman" panose="02020603050405020304" pitchFamily="18" charset="0"/>
                <a:cs typeface="Times New Roman" panose="02020603050405020304" pitchFamily="18" charset="0"/>
              </a:rPr>
              <a:t>пр_читал</a:t>
            </a:r>
            <a:r>
              <a:rPr lang="ru-RU" sz="2400" dirty="0">
                <a:latin typeface="Times New Roman" panose="02020603050405020304" pitchFamily="18" charset="0"/>
                <a:cs typeface="Times New Roman" panose="02020603050405020304" pitchFamily="18" charset="0"/>
              </a:rPr>
              <a:t> еще в детстве.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10) Человеку показалось то что это сон.</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11) Ты н_ забудешь о человеке </a:t>
            </a:r>
            <a:r>
              <a:rPr lang="ru-RU" sz="2400" dirty="0" err="1">
                <a:latin typeface="Times New Roman" panose="02020603050405020304" pitchFamily="18" charset="0"/>
                <a:cs typeface="Times New Roman" panose="02020603050405020304" pitchFamily="18" charset="0"/>
              </a:rPr>
              <a:t>н_когда</a:t>
            </a:r>
            <a:r>
              <a:rPr lang="ru-RU" sz="2400" dirty="0">
                <a:latin typeface="Times New Roman" panose="02020603050405020304" pitchFamily="18" charset="0"/>
                <a:cs typeface="Times New Roman" panose="02020603050405020304" pitchFamily="18" charset="0"/>
              </a:rPr>
              <a:t> который столько для тебя сделал.</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12) Он тяжело задумался. (По)этому глаза его так печальны.</a:t>
            </a:r>
          </a:p>
        </p:txBody>
      </p:sp>
      <p:sp>
        <p:nvSpPr>
          <p:cNvPr id="4" name="Прямоугольник 3">
            <a:extLst>
              <a:ext uri="{FF2B5EF4-FFF2-40B4-BE49-F238E27FC236}">
                <a16:creationId xmlns:a16="http://schemas.microsoft.com/office/drawing/2014/main" id="{27465B31-CCFD-914A-9256-BC2B7C2E00B9}"/>
              </a:ext>
            </a:extLst>
          </p:cNvPr>
          <p:cNvSpPr/>
          <p:nvPr/>
        </p:nvSpPr>
        <p:spPr>
          <a:xfrm>
            <a:off x="10659416" y="-318402"/>
            <a:ext cx="1436914" cy="744139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a:extLst>
              <a:ext uri="{FF2B5EF4-FFF2-40B4-BE49-F238E27FC236}">
                <a16:creationId xmlns:a16="http://schemas.microsoft.com/office/drawing/2014/main" id="{8BD81022-80F3-4C4B-AD03-9B5A6CCB566D}"/>
              </a:ext>
            </a:extLst>
          </p:cNvPr>
          <p:cNvPicPr>
            <a:picLocks noChangeAspect="1"/>
          </p:cNvPicPr>
          <p:nvPr/>
        </p:nvPicPr>
        <p:blipFill>
          <a:blip r:embed="rId2"/>
          <a:stretch>
            <a:fillRect/>
          </a:stretch>
        </p:blipFill>
        <p:spPr>
          <a:xfrm>
            <a:off x="10094663" y="4746368"/>
            <a:ext cx="2192646" cy="2192646"/>
          </a:xfrm>
          <a:prstGeom prst="rect">
            <a:avLst/>
          </a:prstGeom>
        </p:spPr>
      </p:pic>
      <p:sp>
        <p:nvSpPr>
          <p:cNvPr id="8" name="Овальная выноска 7">
            <a:extLst>
              <a:ext uri="{FF2B5EF4-FFF2-40B4-BE49-F238E27FC236}">
                <a16:creationId xmlns:a16="http://schemas.microsoft.com/office/drawing/2014/main" id="{03C0FF92-F506-A548-AC43-0B3FCD47C08D}"/>
              </a:ext>
            </a:extLst>
          </p:cNvPr>
          <p:cNvSpPr/>
          <p:nvPr/>
        </p:nvSpPr>
        <p:spPr>
          <a:xfrm rot="870199">
            <a:off x="10485611" y="3636742"/>
            <a:ext cx="1706387" cy="978283"/>
          </a:xfrm>
          <a:prstGeom prst="wedgeEllipseCallout">
            <a:avLst>
              <a:gd name="adj1" fmla="val 313"/>
              <a:gd name="adj2" fmla="val 63398"/>
            </a:avLst>
          </a:prstGeom>
          <a:solidFill>
            <a:srgbClr val="FBEBD7"/>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12" name="TextBox 11">
            <a:extLst>
              <a:ext uri="{FF2B5EF4-FFF2-40B4-BE49-F238E27FC236}">
                <a16:creationId xmlns:a16="http://schemas.microsoft.com/office/drawing/2014/main" id="{B05D92FB-AA63-514C-86D1-6F03A3AB8F4B}"/>
              </a:ext>
            </a:extLst>
          </p:cNvPr>
          <p:cNvSpPr txBox="1"/>
          <p:nvPr/>
        </p:nvSpPr>
        <p:spPr>
          <a:xfrm rot="1061796">
            <a:off x="10281522" y="3830903"/>
            <a:ext cx="2114562" cy="523220"/>
          </a:xfrm>
          <a:prstGeom prst="rect">
            <a:avLst/>
          </a:prstGeom>
          <a:noFill/>
        </p:spPr>
        <p:txBody>
          <a:bodyPr wrap="square" rtlCol="0">
            <a:spAutoFit/>
          </a:bodyPr>
          <a:lstStyle/>
          <a:p>
            <a:pPr algn="ctr"/>
            <a:r>
              <a:rPr lang="ru-RU" sz="1400" b="1" dirty="0">
                <a:latin typeface="Times New Roman" panose="02020603050405020304" pitchFamily="18" charset="0"/>
                <a:ea typeface="AppleGothic" pitchFamily="2" charset="-127"/>
                <a:cs typeface="Times New Roman" panose="02020603050405020304" pitchFamily="18" charset="0"/>
              </a:rPr>
              <a:t>Сложное </a:t>
            </a:r>
          </a:p>
          <a:p>
            <a:pPr algn="ctr"/>
            <a:r>
              <a:rPr lang="ru-RU" sz="1400" b="1" dirty="0">
                <a:latin typeface="Times New Roman" panose="02020603050405020304" pitchFamily="18" charset="0"/>
                <a:ea typeface="AppleGothic" pitchFamily="2" charset="-127"/>
                <a:cs typeface="Times New Roman" panose="02020603050405020304" pitchFamily="18" charset="0"/>
              </a:rPr>
              <a:t>предложение!</a:t>
            </a:r>
          </a:p>
        </p:txBody>
      </p:sp>
    </p:spTree>
    <p:extLst>
      <p:ext uri="{BB962C8B-B14F-4D97-AF65-F5344CB8AC3E}">
        <p14:creationId xmlns:p14="http://schemas.microsoft.com/office/powerpoint/2010/main" val="4150691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750" y="1249051"/>
            <a:ext cx="10382109" cy="4306490"/>
          </a:xfrm>
        </p:spPr>
        <p:txBody>
          <a:bodyPr>
            <a:noAutofit/>
          </a:bodyPr>
          <a:lstStyle/>
          <a:p>
            <a:pPr>
              <a:lnSpc>
                <a:spcPts val="2980"/>
              </a:lnSpc>
            </a:pPr>
            <a:r>
              <a:rPr lang="ru-RU" sz="2400" dirty="0">
                <a:latin typeface="Times New Roman" panose="02020603050405020304" pitchFamily="18" charset="0"/>
                <a:cs typeface="Times New Roman" panose="02020603050405020304" pitchFamily="18" charset="0"/>
              </a:rPr>
              <a:t>1) Лингвист Ф. И. Буслаев </a:t>
            </a:r>
            <a:r>
              <a:rPr lang="ru-RU" sz="2400" dirty="0" err="1">
                <a:latin typeface="Times New Roman" panose="02020603050405020304" pitchFamily="18" charset="0"/>
                <a:cs typeface="Times New Roman" panose="02020603050405020304" pitchFamily="18" charset="0"/>
              </a:rPr>
              <a:t>ч_сто</a:t>
            </a:r>
            <a:r>
              <a:rPr lang="ru-RU" sz="2400" dirty="0">
                <a:latin typeface="Times New Roman" panose="02020603050405020304" pitchFamily="18" charset="0"/>
                <a:cs typeface="Times New Roman" panose="02020603050405020304" pitchFamily="18" charset="0"/>
              </a:rPr>
              <a:t> говорил что я</a:t>
            </a:r>
            <a:r>
              <a:rPr lang="ru-RU" sz="2400" b="1"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убеждён в необходимости основательного </a:t>
            </a:r>
            <a:r>
              <a:rPr lang="ru-RU" sz="2400" dirty="0" err="1">
                <a:latin typeface="Times New Roman" panose="02020603050405020304" pitchFamily="18" charset="0"/>
                <a:cs typeface="Times New Roman" panose="02020603050405020304" pitchFamily="18" charset="0"/>
              </a:rPr>
              <a:t>пр_под_вания</a:t>
            </a:r>
            <a:r>
              <a:rPr lang="ru-RU" sz="2400" dirty="0">
                <a:latin typeface="Times New Roman" panose="02020603050405020304" pitchFamily="18" charset="0"/>
                <a:cs typeface="Times New Roman" panose="02020603050405020304" pitchFamily="18" charset="0"/>
              </a:rPr>
              <a:t> родного языка.</a:t>
            </a:r>
            <a:br>
              <a:rPr lang="ru-RU" sz="2400" dirty="0">
                <a:latin typeface="Times New Roman" panose="02020603050405020304" pitchFamily="18" charset="0"/>
                <a:cs typeface="Times New Roman" panose="02020603050405020304" pitchFamily="18" charset="0"/>
              </a:rPr>
            </a:br>
            <a:r>
              <a:rPr lang="ru-RU" sz="2400" i="1" dirty="0">
                <a:latin typeface="Times New Roman" panose="02020603050405020304" pitchFamily="18" charset="0"/>
                <a:cs typeface="Times New Roman" panose="02020603050405020304" pitchFamily="18" charset="0"/>
              </a:rPr>
              <a:t>2) </a:t>
            </a:r>
            <a:r>
              <a:rPr lang="ru-RU" sz="2400" dirty="0">
                <a:latin typeface="Times New Roman" panose="02020603050405020304" pitchFamily="18" charset="0"/>
                <a:cs typeface="Times New Roman" panose="02020603050405020304" pitchFamily="18" charset="0"/>
              </a:rPr>
              <a:t>Автор сказал что я</a:t>
            </a:r>
            <a:r>
              <a:rPr lang="ru-RU" sz="2400" b="1"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не </a:t>
            </a:r>
            <a:r>
              <a:rPr lang="ru-RU" sz="2400" dirty="0" err="1">
                <a:latin typeface="Times New Roman" panose="02020603050405020304" pitchFamily="18" charset="0"/>
                <a:cs typeface="Times New Roman" panose="02020603050405020304" pitchFamily="18" charset="0"/>
              </a:rPr>
              <a:t>с_гласен</a:t>
            </a:r>
            <a:r>
              <a:rPr lang="ru-RU" sz="2400" dirty="0">
                <a:latin typeface="Times New Roman" panose="02020603050405020304" pitchFamily="18" charset="0"/>
                <a:cs typeface="Times New Roman" panose="02020603050405020304" pitchFamily="18" charset="0"/>
              </a:rPr>
              <a:t> с мнением рецензента</a:t>
            </a:r>
            <a:r>
              <a:rPr lang="ru-RU" sz="2400" i="1" dirty="0">
                <a:latin typeface="Times New Roman" panose="02020603050405020304" pitchFamily="18" charset="0"/>
                <a:cs typeface="Times New Roman" panose="02020603050405020304" pitchFamily="18" charset="0"/>
              </a:rPr>
              <a:t>.</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3) Скалозуб </a:t>
            </a:r>
            <a:r>
              <a:rPr lang="ru-RU" sz="2400" dirty="0" err="1">
                <a:latin typeface="Times New Roman" panose="02020603050405020304" pitchFamily="18" charset="0"/>
                <a:cs typeface="Times New Roman" panose="02020603050405020304" pitchFamily="18" charset="0"/>
              </a:rPr>
              <a:t>удовлетворё</a:t>
            </a:r>
            <a:r>
              <a:rPr lang="ru-RU" sz="2400" dirty="0">
                <a:latin typeface="Times New Roman" panose="02020603050405020304" pitchFamily="18" charset="0"/>
                <a:cs typeface="Times New Roman" panose="02020603050405020304" pitchFamily="18" charset="0"/>
              </a:rPr>
              <a:t>__о замечает что счастлив я в товарищах моих.</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4) Базаров говорит Аркадию что твой отец человек отставной.</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5) Депутат </a:t>
            </a:r>
            <a:r>
              <a:rPr lang="ru-RU" sz="2400" dirty="0" err="1">
                <a:latin typeface="Times New Roman" panose="02020603050405020304" pitchFamily="18" charset="0"/>
                <a:cs typeface="Times New Roman" panose="02020603050405020304" pitchFamily="18" charset="0"/>
              </a:rPr>
              <a:t>возр_зил</a:t>
            </a:r>
            <a:r>
              <a:rPr lang="ru-RU" sz="2400" dirty="0">
                <a:latin typeface="Times New Roman" panose="02020603050405020304" pitchFamily="18" charset="0"/>
                <a:cs typeface="Times New Roman" panose="02020603050405020304" pitchFamily="18" charset="0"/>
              </a:rPr>
              <a:t> журналисту бравшему у него интервью что как же вы можете не видеть положительных изменений (во)круг нас.</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6)  Мой котик говорит что я </a:t>
            </a:r>
            <a:r>
              <a:rPr lang="ru-RU" sz="2400" dirty="0" err="1">
                <a:latin typeface="Times New Roman" panose="02020603050405020304" pitchFamily="18" charset="0"/>
                <a:cs typeface="Times New Roman" panose="02020603050405020304" pitchFamily="18" charset="0"/>
              </a:rPr>
              <a:t>обр_щаюсь</a:t>
            </a:r>
            <a:r>
              <a:rPr lang="ru-RU" sz="2400" dirty="0">
                <a:latin typeface="Times New Roman" panose="02020603050405020304" pitchFamily="18" charset="0"/>
                <a:cs typeface="Times New Roman" panose="02020603050405020304" pitchFamily="18" charset="0"/>
              </a:rPr>
              <a:t> ко всем хозяевам кому не </a:t>
            </a:r>
            <a:r>
              <a:rPr lang="ru-RU" sz="2400" dirty="0" err="1">
                <a:latin typeface="Times New Roman" panose="02020603050405020304" pitchFamily="18" charset="0"/>
                <a:cs typeface="Times New Roman" panose="02020603050405020304" pitchFamily="18" charset="0"/>
              </a:rPr>
              <a:t>бе_различна</a:t>
            </a:r>
            <a:r>
              <a:rPr lang="ru-RU" sz="2400" dirty="0">
                <a:latin typeface="Times New Roman" panose="02020603050405020304" pitchFamily="18" charset="0"/>
                <a:cs typeface="Times New Roman" panose="02020603050405020304" pitchFamily="18" charset="0"/>
              </a:rPr>
              <a:t> судьба </a:t>
            </a:r>
            <a:r>
              <a:rPr lang="ru-RU" sz="2400" dirty="0" err="1">
                <a:latin typeface="Times New Roman" panose="02020603050405020304" pitchFamily="18" charset="0"/>
                <a:cs typeface="Times New Roman" panose="02020603050405020304" pitchFamily="18" charset="0"/>
              </a:rPr>
              <a:t>п_томцев</a:t>
            </a:r>
            <a:r>
              <a:rPr lang="ru-RU" sz="2400" dirty="0">
                <a:latin typeface="Times New Roman" panose="02020603050405020304" pitchFamily="18" charset="0"/>
                <a:cs typeface="Times New Roman" panose="02020603050405020304" pitchFamily="18" charset="0"/>
              </a:rPr>
              <a:t>.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7) Полосатая кошка сказала что девяти моих жизней не хватит что(бы) </a:t>
            </a:r>
            <a:r>
              <a:rPr lang="ru-RU" sz="2400" dirty="0" err="1">
                <a:latin typeface="Times New Roman" panose="02020603050405020304" pitchFamily="18" charset="0"/>
                <a:cs typeface="Times New Roman" panose="02020603050405020304" pitchFamily="18" charset="0"/>
              </a:rPr>
              <a:t>отблаг_дарить</a:t>
            </a:r>
            <a:r>
              <a:rPr lang="ru-RU" sz="2400" dirty="0">
                <a:latin typeface="Times New Roman" panose="02020603050405020304" pitchFamily="18" charset="0"/>
                <a:cs typeface="Times New Roman" panose="02020603050405020304" pitchFamily="18" charset="0"/>
              </a:rPr>
              <a:t> хозяюшку за любовь!</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8) Отец сказал что я вернусь поздно.</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9) Дети закричали что мы не виноваты.</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10) </a:t>
            </a:r>
            <a:r>
              <a:rPr lang="ru-RU" sz="2400" dirty="0" err="1">
                <a:latin typeface="Times New Roman" panose="02020603050405020304" pitchFamily="18" charset="0"/>
                <a:cs typeface="Times New Roman" panose="02020603050405020304" pitchFamily="18" charset="0"/>
              </a:rPr>
              <a:t>Пр_п_даватель</a:t>
            </a:r>
            <a:r>
              <a:rPr lang="ru-RU" sz="2400" dirty="0">
                <a:latin typeface="Times New Roman" panose="02020603050405020304" pitchFamily="18" charset="0"/>
                <a:cs typeface="Times New Roman" panose="02020603050405020304" pitchFamily="18" charset="0"/>
              </a:rPr>
              <a:t> спросил студентов что вы успели выполнить.</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11) Наполеон однажды заметил, что «я могу </a:t>
            </a:r>
            <a:r>
              <a:rPr lang="ru-RU" sz="2400" dirty="0" err="1">
                <a:latin typeface="Times New Roman" panose="02020603050405020304" pitchFamily="18" charset="0"/>
                <a:cs typeface="Times New Roman" panose="02020603050405020304" pitchFamily="18" charset="0"/>
              </a:rPr>
              <a:t>пр_играть</a:t>
            </a:r>
            <a:r>
              <a:rPr lang="ru-RU" sz="2400" dirty="0">
                <a:latin typeface="Times New Roman" panose="02020603050405020304" pitchFamily="18" charset="0"/>
                <a:cs typeface="Times New Roman" panose="02020603050405020304" pitchFamily="18" charset="0"/>
              </a:rPr>
              <a:t> эту битву, но не могу потерять минуту».</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12) В своих воспоминаниях Короленко писал, что всегда я видел в лице Чехова </a:t>
            </a:r>
            <a:r>
              <a:rPr lang="ru-RU" sz="2400" dirty="0" err="1">
                <a:latin typeface="Times New Roman" panose="02020603050405020304" pitchFamily="18" charset="0"/>
                <a:cs typeface="Times New Roman" panose="02020603050405020304" pitchFamily="18" charset="0"/>
              </a:rPr>
              <a:t>несомне</a:t>
            </a:r>
            <a:r>
              <a:rPr lang="ru-RU" sz="2400" dirty="0">
                <a:latin typeface="Times New Roman" panose="02020603050405020304" pitchFamily="18" charset="0"/>
                <a:cs typeface="Times New Roman" panose="02020603050405020304" pitchFamily="18" charset="0"/>
              </a:rPr>
              <a:t>__</a:t>
            </a:r>
            <a:r>
              <a:rPr lang="ru-RU" sz="2400" dirty="0" err="1">
                <a:latin typeface="Times New Roman" panose="02020603050405020304" pitchFamily="18" charset="0"/>
                <a:cs typeface="Times New Roman" panose="02020603050405020304" pitchFamily="18" charset="0"/>
              </a:rPr>
              <a:t>ую</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инте</a:t>
            </a:r>
            <a:r>
              <a:rPr lang="ru-RU" sz="2400" dirty="0">
                <a:latin typeface="Times New Roman" panose="02020603050405020304" pitchFamily="18" charset="0"/>
                <a:cs typeface="Times New Roman" panose="02020603050405020304" pitchFamily="18" charset="0"/>
              </a:rPr>
              <a:t>__</a:t>
            </a:r>
            <a:r>
              <a:rPr lang="ru-RU" sz="2400" dirty="0" err="1">
                <a:latin typeface="Times New Roman" panose="02020603050405020304" pitchFamily="18" charset="0"/>
                <a:cs typeface="Times New Roman" panose="02020603050405020304" pitchFamily="18" charset="0"/>
              </a:rPr>
              <a:t>игентность</a:t>
            </a:r>
            <a:r>
              <a:rPr lang="ru-RU" sz="2400" dirty="0">
                <a:latin typeface="Times New Roman" panose="02020603050405020304" pitchFamily="18" charset="0"/>
                <a:cs typeface="Times New Roman" panose="02020603050405020304" pitchFamily="18" charset="0"/>
              </a:rPr>
              <a:t>.</a:t>
            </a:r>
          </a:p>
        </p:txBody>
      </p:sp>
      <p:sp>
        <p:nvSpPr>
          <p:cNvPr id="4" name="Прямоугольник 3">
            <a:extLst>
              <a:ext uri="{FF2B5EF4-FFF2-40B4-BE49-F238E27FC236}">
                <a16:creationId xmlns:a16="http://schemas.microsoft.com/office/drawing/2014/main" id="{27465B31-CCFD-914A-9256-BC2B7C2E00B9}"/>
              </a:ext>
            </a:extLst>
          </p:cNvPr>
          <p:cNvSpPr/>
          <p:nvPr/>
        </p:nvSpPr>
        <p:spPr>
          <a:xfrm>
            <a:off x="10755086" y="-318402"/>
            <a:ext cx="1436914" cy="744139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a:extLst>
              <a:ext uri="{FF2B5EF4-FFF2-40B4-BE49-F238E27FC236}">
                <a16:creationId xmlns:a16="http://schemas.microsoft.com/office/drawing/2014/main" id="{4B0201D5-ECD1-224A-8136-402EBD1D5158}"/>
              </a:ext>
            </a:extLst>
          </p:cNvPr>
          <p:cNvPicPr>
            <a:picLocks noChangeAspect="1"/>
          </p:cNvPicPr>
          <p:nvPr/>
        </p:nvPicPr>
        <p:blipFill>
          <a:blip r:embed="rId2"/>
          <a:stretch>
            <a:fillRect/>
          </a:stretch>
        </p:blipFill>
        <p:spPr>
          <a:xfrm rot="20228246">
            <a:off x="10303395" y="4596482"/>
            <a:ext cx="2340294" cy="2340294"/>
          </a:xfrm>
          <a:prstGeom prst="rect">
            <a:avLst/>
          </a:prstGeom>
        </p:spPr>
      </p:pic>
      <p:sp>
        <p:nvSpPr>
          <p:cNvPr id="10" name="Овальная выноска 9">
            <a:extLst>
              <a:ext uri="{FF2B5EF4-FFF2-40B4-BE49-F238E27FC236}">
                <a16:creationId xmlns:a16="http://schemas.microsoft.com/office/drawing/2014/main" id="{B5ECE80F-A079-C944-A87B-3929E815AABE}"/>
              </a:ext>
            </a:extLst>
          </p:cNvPr>
          <p:cNvSpPr/>
          <p:nvPr/>
        </p:nvSpPr>
        <p:spPr>
          <a:xfrm rot="870199">
            <a:off x="10485613" y="3578777"/>
            <a:ext cx="1706387" cy="978283"/>
          </a:xfrm>
          <a:prstGeom prst="wedgeEllipseCallout">
            <a:avLst>
              <a:gd name="adj1" fmla="val 313"/>
              <a:gd name="adj2" fmla="val 63398"/>
            </a:avLst>
          </a:prstGeom>
          <a:solidFill>
            <a:srgbClr val="FBEBD7"/>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11" name="TextBox 10">
            <a:extLst>
              <a:ext uri="{FF2B5EF4-FFF2-40B4-BE49-F238E27FC236}">
                <a16:creationId xmlns:a16="http://schemas.microsoft.com/office/drawing/2014/main" id="{9D252BA7-60CC-8748-96A4-5417562C5C83}"/>
              </a:ext>
            </a:extLst>
          </p:cNvPr>
          <p:cNvSpPr txBox="1"/>
          <p:nvPr/>
        </p:nvSpPr>
        <p:spPr>
          <a:xfrm rot="432544">
            <a:off x="10422358" y="3695888"/>
            <a:ext cx="1911030" cy="707886"/>
          </a:xfrm>
          <a:prstGeom prst="rect">
            <a:avLst/>
          </a:prstGeom>
          <a:noFill/>
        </p:spPr>
        <p:txBody>
          <a:bodyPr wrap="square" rtlCol="0">
            <a:spAutoFit/>
          </a:bodyPr>
          <a:lstStyle/>
          <a:p>
            <a:pPr algn="ctr"/>
            <a:r>
              <a:rPr lang="ru-RU" sz="2000" b="1" dirty="0">
                <a:latin typeface="Times New Roman" panose="02020603050405020304" pitchFamily="18" charset="0"/>
                <a:ea typeface="AppleGothic" pitchFamily="2" charset="-127"/>
                <a:cs typeface="Times New Roman" panose="02020603050405020304" pitchFamily="18" charset="0"/>
              </a:rPr>
              <a:t>Какое правило?</a:t>
            </a:r>
          </a:p>
        </p:txBody>
      </p:sp>
    </p:spTree>
    <p:extLst>
      <p:ext uri="{BB962C8B-B14F-4D97-AF65-F5344CB8AC3E}">
        <p14:creationId xmlns:p14="http://schemas.microsoft.com/office/powerpoint/2010/main" val="418159995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750" y="1249051"/>
            <a:ext cx="10382109" cy="4306490"/>
          </a:xfrm>
        </p:spPr>
        <p:txBody>
          <a:bodyPr>
            <a:noAutofit/>
          </a:bodyPr>
          <a:lstStyle/>
          <a:p>
            <a:pPr>
              <a:lnSpc>
                <a:spcPts val="2980"/>
              </a:lnSpc>
            </a:pPr>
            <a:r>
              <a:rPr lang="ru-RU" sz="2400" dirty="0">
                <a:latin typeface="Times New Roman" panose="02020603050405020304" pitchFamily="18" charset="0"/>
                <a:cs typeface="Times New Roman" panose="02020603050405020304" pitchFamily="18" charset="0"/>
              </a:rPr>
              <a:t>1) Лингвист Ф. И. Буслаев </a:t>
            </a:r>
            <a:r>
              <a:rPr lang="ru-RU" sz="2400" dirty="0" err="1">
                <a:latin typeface="Times New Roman" panose="02020603050405020304" pitchFamily="18" charset="0"/>
                <a:cs typeface="Times New Roman" panose="02020603050405020304" pitchFamily="18" charset="0"/>
              </a:rPr>
              <a:t>ч_сто</a:t>
            </a:r>
            <a:r>
              <a:rPr lang="ru-RU" sz="2400" dirty="0">
                <a:latin typeface="Times New Roman" panose="02020603050405020304" pitchFamily="18" charset="0"/>
                <a:cs typeface="Times New Roman" panose="02020603050405020304" pitchFamily="18" charset="0"/>
              </a:rPr>
              <a:t> говорил что я</a:t>
            </a:r>
            <a:r>
              <a:rPr lang="ru-RU" sz="2400" b="1"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убеждён в необходимости основательного </a:t>
            </a:r>
            <a:r>
              <a:rPr lang="ru-RU" sz="2400" dirty="0" err="1">
                <a:latin typeface="Times New Roman" panose="02020603050405020304" pitchFamily="18" charset="0"/>
                <a:cs typeface="Times New Roman" panose="02020603050405020304" pitchFamily="18" charset="0"/>
              </a:rPr>
              <a:t>пр_под_вания</a:t>
            </a:r>
            <a:r>
              <a:rPr lang="ru-RU" sz="2400" dirty="0">
                <a:latin typeface="Times New Roman" panose="02020603050405020304" pitchFamily="18" charset="0"/>
                <a:cs typeface="Times New Roman" panose="02020603050405020304" pitchFamily="18" charset="0"/>
              </a:rPr>
              <a:t> родного языка.</a:t>
            </a:r>
            <a:br>
              <a:rPr lang="ru-RU" sz="2400" dirty="0">
                <a:latin typeface="Times New Roman" panose="02020603050405020304" pitchFamily="18" charset="0"/>
                <a:cs typeface="Times New Roman" panose="02020603050405020304" pitchFamily="18" charset="0"/>
              </a:rPr>
            </a:br>
            <a:r>
              <a:rPr lang="ru-RU" sz="2400" i="1" dirty="0">
                <a:latin typeface="Times New Roman" panose="02020603050405020304" pitchFamily="18" charset="0"/>
                <a:cs typeface="Times New Roman" panose="02020603050405020304" pitchFamily="18" charset="0"/>
              </a:rPr>
              <a:t>2) </a:t>
            </a:r>
            <a:r>
              <a:rPr lang="ru-RU" sz="2400" dirty="0">
                <a:latin typeface="Times New Roman" panose="02020603050405020304" pitchFamily="18" charset="0"/>
                <a:cs typeface="Times New Roman" panose="02020603050405020304" pitchFamily="18" charset="0"/>
              </a:rPr>
              <a:t>Автор сказал что я</a:t>
            </a:r>
            <a:r>
              <a:rPr lang="ru-RU" sz="2400" b="1"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не </a:t>
            </a:r>
            <a:r>
              <a:rPr lang="ru-RU" sz="2400" dirty="0" err="1">
                <a:latin typeface="Times New Roman" panose="02020603050405020304" pitchFamily="18" charset="0"/>
                <a:cs typeface="Times New Roman" panose="02020603050405020304" pitchFamily="18" charset="0"/>
              </a:rPr>
              <a:t>с_гласен</a:t>
            </a:r>
            <a:r>
              <a:rPr lang="ru-RU" sz="2400" dirty="0">
                <a:latin typeface="Times New Roman" panose="02020603050405020304" pitchFamily="18" charset="0"/>
                <a:cs typeface="Times New Roman" panose="02020603050405020304" pitchFamily="18" charset="0"/>
              </a:rPr>
              <a:t> с мнением рецензента</a:t>
            </a:r>
            <a:r>
              <a:rPr lang="ru-RU" sz="2400" i="1" dirty="0">
                <a:latin typeface="Times New Roman" panose="02020603050405020304" pitchFamily="18" charset="0"/>
                <a:cs typeface="Times New Roman" panose="02020603050405020304" pitchFamily="18" charset="0"/>
              </a:rPr>
              <a:t>.</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3) Скалозуб </a:t>
            </a:r>
            <a:r>
              <a:rPr lang="ru-RU" sz="2400" dirty="0" err="1">
                <a:latin typeface="Times New Roman" panose="02020603050405020304" pitchFamily="18" charset="0"/>
                <a:cs typeface="Times New Roman" panose="02020603050405020304" pitchFamily="18" charset="0"/>
              </a:rPr>
              <a:t>удовлетворё</a:t>
            </a:r>
            <a:r>
              <a:rPr lang="ru-RU" sz="2400" dirty="0">
                <a:latin typeface="Times New Roman" panose="02020603050405020304" pitchFamily="18" charset="0"/>
                <a:cs typeface="Times New Roman" panose="02020603050405020304" pitchFamily="18" charset="0"/>
              </a:rPr>
              <a:t>__о замечает что счастлив я в товарищах моих.</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4) Базаров говорит Аркадию что твой отец человек отставной.</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5) Депутат </a:t>
            </a:r>
            <a:r>
              <a:rPr lang="ru-RU" sz="2400" dirty="0" err="1">
                <a:latin typeface="Times New Roman" panose="02020603050405020304" pitchFamily="18" charset="0"/>
                <a:cs typeface="Times New Roman" panose="02020603050405020304" pitchFamily="18" charset="0"/>
              </a:rPr>
              <a:t>возр_зил</a:t>
            </a:r>
            <a:r>
              <a:rPr lang="ru-RU" sz="2400" dirty="0">
                <a:latin typeface="Times New Roman" panose="02020603050405020304" pitchFamily="18" charset="0"/>
                <a:cs typeface="Times New Roman" panose="02020603050405020304" pitchFamily="18" charset="0"/>
              </a:rPr>
              <a:t> журналисту бравшему у него интервью что как же вы можете не видеть положительных изменений (во)круг нас.</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6)  Мой котик говорит что я </a:t>
            </a:r>
            <a:r>
              <a:rPr lang="ru-RU" sz="2400" dirty="0" err="1">
                <a:latin typeface="Times New Roman" panose="02020603050405020304" pitchFamily="18" charset="0"/>
                <a:cs typeface="Times New Roman" panose="02020603050405020304" pitchFamily="18" charset="0"/>
              </a:rPr>
              <a:t>обр_щаюсь</a:t>
            </a:r>
            <a:r>
              <a:rPr lang="ru-RU" sz="2400" dirty="0">
                <a:latin typeface="Times New Roman" panose="02020603050405020304" pitchFamily="18" charset="0"/>
                <a:cs typeface="Times New Roman" panose="02020603050405020304" pitchFamily="18" charset="0"/>
              </a:rPr>
              <a:t> ко всем хозяевам кому не </a:t>
            </a:r>
            <a:r>
              <a:rPr lang="ru-RU" sz="2400" dirty="0" err="1">
                <a:latin typeface="Times New Roman" panose="02020603050405020304" pitchFamily="18" charset="0"/>
                <a:cs typeface="Times New Roman" panose="02020603050405020304" pitchFamily="18" charset="0"/>
              </a:rPr>
              <a:t>бе_различна</a:t>
            </a:r>
            <a:r>
              <a:rPr lang="ru-RU" sz="2400" dirty="0">
                <a:latin typeface="Times New Roman" panose="02020603050405020304" pitchFamily="18" charset="0"/>
                <a:cs typeface="Times New Roman" panose="02020603050405020304" pitchFamily="18" charset="0"/>
              </a:rPr>
              <a:t> судьба </a:t>
            </a:r>
            <a:r>
              <a:rPr lang="ru-RU" sz="2400" dirty="0" err="1">
                <a:latin typeface="Times New Roman" panose="02020603050405020304" pitchFamily="18" charset="0"/>
                <a:cs typeface="Times New Roman" panose="02020603050405020304" pitchFamily="18" charset="0"/>
              </a:rPr>
              <a:t>п_томцев</a:t>
            </a:r>
            <a:r>
              <a:rPr lang="ru-RU" sz="2400" dirty="0">
                <a:latin typeface="Times New Roman" panose="02020603050405020304" pitchFamily="18" charset="0"/>
                <a:cs typeface="Times New Roman" panose="02020603050405020304" pitchFamily="18" charset="0"/>
              </a:rPr>
              <a:t>.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7) Полосатая кошка сказала что девяти моих жизней не хватит что(бы) </a:t>
            </a:r>
            <a:r>
              <a:rPr lang="ru-RU" sz="2400" dirty="0" err="1">
                <a:latin typeface="Times New Roman" panose="02020603050405020304" pitchFamily="18" charset="0"/>
                <a:cs typeface="Times New Roman" panose="02020603050405020304" pitchFamily="18" charset="0"/>
              </a:rPr>
              <a:t>отблаг_дарить</a:t>
            </a:r>
            <a:r>
              <a:rPr lang="ru-RU" sz="2400" dirty="0">
                <a:latin typeface="Times New Roman" panose="02020603050405020304" pitchFamily="18" charset="0"/>
                <a:cs typeface="Times New Roman" panose="02020603050405020304" pitchFamily="18" charset="0"/>
              </a:rPr>
              <a:t> хозяюшку за любовь!</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8) Отец сказал что я вернусь поздно.</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9) Дети закричали что мы не виноваты.</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10) </a:t>
            </a:r>
            <a:r>
              <a:rPr lang="ru-RU" sz="2400" dirty="0" err="1">
                <a:latin typeface="Times New Roman" panose="02020603050405020304" pitchFamily="18" charset="0"/>
                <a:cs typeface="Times New Roman" panose="02020603050405020304" pitchFamily="18" charset="0"/>
              </a:rPr>
              <a:t>Пр_п_даватель</a:t>
            </a:r>
            <a:r>
              <a:rPr lang="ru-RU" sz="2400" dirty="0">
                <a:latin typeface="Times New Roman" panose="02020603050405020304" pitchFamily="18" charset="0"/>
                <a:cs typeface="Times New Roman" panose="02020603050405020304" pitchFamily="18" charset="0"/>
              </a:rPr>
              <a:t> спросил студентов что вы успели выполнить.</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11) Наполеон однажды заметил, что «я могу </a:t>
            </a:r>
            <a:r>
              <a:rPr lang="ru-RU" sz="2400" dirty="0" err="1">
                <a:latin typeface="Times New Roman" panose="02020603050405020304" pitchFamily="18" charset="0"/>
                <a:cs typeface="Times New Roman" panose="02020603050405020304" pitchFamily="18" charset="0"/>
              </a:rPr>
              <a:t>пр_играть</a:t>
            </a:r>
            <a:r>
              <a:rPr lang="ru-RU" sz="2400" dirty="0">
                <a:latin typeface="Times New Roman" panose="02020603050405020304" pitchFamily="18" charset="0"/>
                <a:cs typeface="Times New Roman" panose="02020603050405020304" pitchFamily="18" charset="0"/>
              </a:rPr>
              <a:t> эту битву, но не могу потерять минуту».</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12) В своих воспоминаниях Короленко писал, что всегда я видел в лице Чехова </a:t>
            </a:r>
            <a:r>
              <a:rPr lang="ru-RU" sz="2400" dirty="0" err="1">
                <a:latin typeface="Times New Roman" panose="02020603050405020304" pitchFamily="18" charset="0"/>
                <a:cs typeface="Times New Roman" panose="02020603050405020304" pitchFamily="18" charset="0"/>
              </a:rPr>
              <a:t>несомне</a:t>
            </a:r>
            <a:r>
              <a:rPr lang="ru-RU" sz="2400" dirty="0">
                <a:latin typeface="Times New Roman" panose="02020603050405020304" pitchFamily="18" charset="0"/>
                <a:cs typeface="Times New Roman" panose="02020603050405020304" pitchFamily="18" charset="0"/>
              </a:rPr>
              <a:t>__</a:t>
            </a:r>
            <a:r>
              <a:rPr lang="ru-RU" sz="2400" dirty="0" err="1">
                <a:latin typeface="Times New Roman" panose="02020603050405020304" pitchFamily="18" charset="0"/>
                <a:cs typeface="Times New Roman" panose="02020603050405020304" pitchFamily="18" charset="0"/>
              </a:rPr>
              <a:t>ую</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инте</a:t>
            </a:r>
            <a:r>
              <a:rPr lang="ru-RU" sz="2400" dirty="0">
                <a:latin typeface="Times New Roman" panose="02020603050405020304" pitchFamily="18" charset="0"/>
                <a:cs typeface="Times New Roman" panose="02020603050405020304" pitchFamily="18" charset="0"/>
              </a:rPr>
              <a:t>__</a:t>
            </a:r>
            <a:r>
              <a:rPr lang="ru-RU" sz="2400" dirty="0" err="1">
                <a:latin typeface="Times New Roman" panose="02020603050405020304" pitchFamily="18" charset="0"/>
                <a:cs typeface="Times New Roman" panose="02020603050405020304" pitchFamily="18" charset="0"/>
              </a:rPr>
              <a:t>игентность</a:t>
            </a:r>
            <a:r>
              <a:rPr lang="ru-RU" sz="2400" dirty="0">
                <a:latin typeface="Times New Roman" panose="02020603050405020304" pitchFamily="18" charset="0"/>
                <a:cs typeface="Times New Roman" panose="02020603050405020304" pitchFamily="18" charset="0"/>
              </a:rPr>
              <a:t>.</a:t>
            </a:r>
          </a:p>
        </p:txBody>
      </p:sp>
      <p:sp>
        <p:nvSpPr>
          <p:cNvPr id="4" name="Прямоугольник 3">
            <a:extLst>
              <a:ext uri="{FF2B5EF4-FFF2-40B4-BE49-F238E27FC236}">
                <a16:creationId xmlns:a16="http://schemas.microsoft.com/office/drawing/2014/main" id="{27465B31-CCFD-914A-9256-BC2B7C2E00B9}"/>
              </a:ext>
            </a:extLst>
          </p:cNvPr>
          <p:cNvSpPr/>
          <p:nvPr/>
        </p:nvSpPr>
        <p:spPr>
          <a:xfrm>
            <a:off x="10820496" y="-318402"/>
            <a:ext cx="1436914" cy="744139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a:extLst>
              <a:ext uri="{FF2B5EF4-FFF2-40B4-BE49-F238E27FC236}">
                <a16:creationId xmlns:a16="http://schemas.microsoft.com/office/drawing/2014/main" id="{F86E7D80-E3C7-364D-9039-86B8B3F91BCF}"/>
              </a:ext>
            </a:extLst>
          </p:cNvPr>
          <p:cNvPicPr>
            <a:picLocks noChangeAspect="1"/>
          </p:cNvPicPr>
          <p:nvPr/>
        </p:nvPicPr>
        <p:blipFill>
          <a:blip r:embed="rId2"/>
          <a:stretch>
            <a:fillRect/>
          </a:stretch>
        </p:blipFill>
        <p:spPr>
          <a:xfrm>
            <a:off x="10094663" y="4746368"/>
            <a:ext cx="2192646" cy="2192646"/>
          </a:xfrm>
          <a:prstGeom prst="rect">
            <a:avLst/>
          </a:prstGeom>
        </p:spPr>
      </p:pic>
      <p:sp>
        <p:nvSpPr>
          <p:cNvPr id="8" name="Овальная выноска 7">
            <a:extLst>
              <a:ext uri="{FF2B5EF4-FFF2-40B4-BE49-F238E27FC236}">
                <a16:creationId xmlns:a16="http://schemas.microsoft.com/office/drawing/2014/main" id="{F7BE9B43-B8CF-8E44-B336-A8C2AA94FB08}"/>
              </a:ext>
            </a:extLst>
          </p:cNvPr>
          <p:cNvSpPr/>
          <p:nvPr/>
        </p:nvSpPr>
        <p:spPr>
          <a:xfrm rot="870199">
            <a:off x="10485611" y="3636742"/>
            <a:ext cx="1706387" cy="978283"/>
          </a:xfrm>
          <a:prstGeom prst="wedgeEllipseCallout">
            <a:avLst>
              <a:gd name="adj1" fmla="val 313"/>
              <a:gd name="adj2" fmla="val 63398"/>
            </a:avLst>
          </a:prstGeom>
          <a:solidFill>
            <a:srgbClr val="FBEBD7"/>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12" name="TextBox 11">
            <a:extLst>
              <a:ext uri="{FF2B5EF4-FFF2-40B4-BE49-F238E27FC236}">
                <a16:creationId xmlns:a16="http://schemas.microsoft.com/office/drawing/2014/main" id="{9B795262-13C1-8A40-9E5A-EF1EAF9D872B}"/>
              </a:ext>
            </a:extLst>
          </p:cNvPr>
          <p:cNvSpPr txBox="1"/>
          <p:nvPr/>
        </p:nvSpPr>
        <p:spPr>
          <a:xfrm rot="1061796">
            <a:off x="10281522" y="3830903"/>
            <a:ext cx="2114562" cy="523220"/>
          </a:xfrm>
          <a:prstGeom prst="rect">
            <a:avLst/>
          </a:prstGeom>
          <a:noFill/>
        </p:spPr>
        <p:txBody>
          <a:bodyPr wrap="square" rtlCol="0">
            <a:spAutoFit/>
          </a:bodyPr>
          <a:lstStyle/>
          <a:p>
            <a:pPr algn="ctr"/>
            <a:r>
              <a:rPr lang="ru-RU" sz="1400" b="1" dirty="0">
                <a:latin typeface="Times New Roman" panose="02020603050405020304" pitchFamily="18" charset="0"/>
                <a:ea typeface="AppleGothic" pitchFamily="2" charset="-127"/>
                <a:cs typeface="Times New Roman" panose="02020603050405020304" pitchFamily="18" charset="0"/>
              </a:rPr>
              <a:t>Косвенная</a:t>
            </a:r>
          </a:p>
          <a:p>
            <a:pPr algn="ctr"/>
            <a:r>
              <a:rPr lang="ru-RU" sz="1400" b="1" dirty="0">
                <a:latin typeface="Times New Roman" panose="02020603050405020304" pitchFamily="18" charset="0"/>
                <a:ea typeface="AppleGothic" pitchFamily="2" charset="-127"/>
                <a:cs typeface="Times New Roman" panose="02020603050405020304" pitchFamily="18" charset="0"/>
              </a:rPr>
              <a:t> речь!</a:t>
            </a:r>
          </a:p>
        </p:txBody>
      </p:sp>
    </p:spTree>
    <p:extLst>
      <p:ext uri="{BB962C8B-B14F-4D97-AF65-F5344CB8AC3E}">
        <p14:creationId xmlns:p14="http://schemas.microsoft.com/office/powerpoint/2010/main" val="307849873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376" y="1082797"/>
            <a:ext cx="10382109" cy="4306490"/>
          </a:xfrm>
        </p:spPr>
        <p:txBody>
          <a:bodyPr>
            <a:noAutofit/>
          </a:bodyPr>
          <a:lstStyle/>
          <a:p>
            <a:pPr>
              <a:lnSpc>
                <a:spcPct val="150000"/>
              </a:lnSpc>
            </a:pPr>
            <a:r>
              <a:rPr lang="ru-RU" sz="2800" dirty="0">
                <a:latin typeface="Times New Roman" panose="02020603050405020304" pitchFamily="18" charset="0"/>
                <a:cs typeface="Times New Roman" panose="02020603050405020304" pitchFamily="18" charset="0"/>
              </a:rPr>
              <a:t> </a:t>
            </a:r>
            <a:r>
              <a:rPr lang="ru-RU" sz="2800" b="1" dirty="0">
                <a:latin typeface="Times New Roman" panose="02020603050405020304" pitchFamily="18" charset="0"/>
                <a:cs typeface="Times New Roman" panose="02020603050405020304" pitchFamily="18" charset="0"/>
              </a:rPr>
              <a:t>Определите вид ошибки. Исправьте предложения</a:t>
            </a:r>
            <a:br>
              <a:rPr lang="ru-RU" sz="2800" dirty="0">
                <a:latin typeface="Times New Roman" panose="02020603050405020304" pitchFamily="18" charset="0"/>
                <a:cs typeface="Times New Roman" panose="02020603050405020304" pitchFamily="18" charset="0"/>
              </a:rPr>
            </a:br>
            <a:br>
              <a:rPr lang="ru-RU" sz="2800" dirty="0">
                <a:latin typeface="Times New Roman" panose="02020603050405020304" pitchFamily="18" charset="0"/>
                <a:cs typeface="Times New Roman" panose="02020603050405020304" pitchFamily="18" charset="0"/>
              </a:rPr>
            </a:br>
            <a:r>
              <a:rPr lang="ru-RU" sz="2800" dirty="0">
                <a:latin typeface="Times New Roman" panose="02020603050405020304" pitchFamily="18" charset="0"/>
                <a:cs typeface="Times New Roman" panose="02020603050405020304" pitchFamily="18" charset="0"/>
              </a:rPr>
              <a:t>1) Можно восхищаться перед его мужеством и героизмом.</a:t>
            </a:r>
            <a:br>
              <a:rPr lang="ru-RU" sz="2800" dirty="0">
                <a:latin typeface="Times New Roman" panose="02020603050405020304" pitchFamily="18" charset="0"/>
                <a:cs typeface="Times New Roman" panose="02020603050405020304" pitchFamily="18" charset="0"/>
              </a:rPr>
            </a:br>
            <a:r>
              <a:rPr lang="ru-RU" sz="2800" dirty="0">
                <a:latin typeface="Times New Roman" panose="02020603050405020304" pitchFamily="18" charset="0"/>
                <a:cs typeface="Times New Roman" panose="02020603050405020304" pitchFamily="18" charset="0"/>
              </a:rPr>
              <a:t>2) Вернувшись с отпуска он узнал о последствиях новостях.</a:t>
            </a:r>
            <a:br>
              <a:rPr lang="ru-RU" sz="2800" dirty="0">
                <a:latin typeface="Times New Roman" panose="02020603050405020304" pitchFamily="18" charset="0"/>
                <a:cs typeface="Times New Roman" panose="02020603050405020304" pitchFamily="18" charset="0"/>
              </a:rPr>
            </a:br>
            <a:r>
              <a:rPr lang="ru-RU" sz="2800" dirty="0">
                <a:latin typeface="Times New Roman" panose="02020603050405020304" pitchFamily="18" charset="0"/>
                <a:cs typeface="Times New Roman" panose="02020603050405020304" pitchFamily="18" charset="0"/>
              </a:rPr>
              <a:t>3) Через подобные ситуации порой гибнут люди.</a:t>
            </a:r>
            <a:br>
              <a:rPr lang="ru-RU" sz="2800" dirty="0">
                <a:latin typeface="Times New Roman" panose="02020603050405020304" pitchFamily="18" charset="0"/>
                <a:cs typeface="Times New Roman" panose="02020603050405020304" pitchFamily="18" charset="0"/>
              </a:rPr>
            </a:br>
            <a:r>
              <a:rPr lang="ru-RU" sz="2800" dirty="0">
                <a:latin typeface="Times New Roman" panose="02020603050405020304" pitchFamily="18" charset="0"/>
                <a:cs typeface="Times New Roman" panose="02020603050405020304" pitchFamily="18" charset="0"/>
              </a:rPr>
              <a:t>4) Каждому человеку необходимо внимание и понимать его проблемы.</a:t>
            </a:r>
            <a:br>
              <a:rPr lang="ru-RU" sz="2800" dirty="0">
                <a:latin typeface="Times New Roman" panose="02020603050405020304" pitchFamily="18" charset="0"/>
                <a:cs typeface="Times New Roman" panose="02020603050405020304" pitchFamily="18" charset="0"/>
              </a:rPr>
            </a:br>
            <a:r>
              <a:rPr lang="ru-RU" sz="2800" dirty="0">
                <a:latin typeface="Times New Roman" panose="02020603050405020304" pitchFamily="18" charset="0"/>
                <a:cs typeface="Times New Roman" panose="02020603050405020304" pitchFamily="18" charset="0"/>
              </a:rPr>
              <a:t>5) Они перестают понимать и доверять друг другу.</a:t>
            </a:r>
          </a:p>
        </p:txBody>
      </p:sp>
      <p:sp>
        <p:nvSpPr>
          <p:cNvPr id="4" name="Прямоугольник 3">
            <a:extLst>
              <a:ext uri="{FF2B5EF4-FFF2-40B4-BE49-F238E27FC236}">
                <a16:creationId xmlns:a16="http://schemas.microsoft.com/office/drawing/2014/main" id="{27465B31-CCFD-914A-9256-BC2B7C2E00B9}"/>
              </a:ext>
            </a:extLst>
          </p:cNvPr>
          <p:cNvSpPr/>
          <p:nvPr/>
        </p:nvSpPr>
        <p:spPr>
          <a:xfrm>
            <a:off x="10820496" y="-318402"/>
            <a:ext cx="1436914" cy="744139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a:extLst>
              <a:ext uri="{FF2B5EF4-FFF2-40B4-BE49-F238E27FC236}">
                <a16:creationId xmlns:a16="http://schemas.microsoft.com/office/drawing/2014/main" id="{DB14462D-6B2B-C844-9659-9A05A8A10883}"/>
              </a:ext>
            </a:extLst>
          </p:cNvPr>
          <p:cNvPicPr>
            <a:picLocks noChangeAspect="1"/>
          </p:cNvPicPr>
          <p:nvPr/>
        </p:nvPicPr>
        <p:blipFill>
          <a:blip r:embed="rId2"/>
          <a:stretch>
            <a:fillRect/>
          </a:stretch>
        </p:blipFill>
        <p:spPr>
          <a:xfrm>
            <a:off x="9766794" y="4643251"/>
            <a:ext cx="2632033" cy="2632033"/>
          </a:xfrm>
          <a:prstGeom prst="rect">
            <a:avLst/>
          </a:prstGeom>
        </p:spPr>
      </p:pic>
    </p:spTree>
    <p:extLst>
      <p:ext uri="{BB962C8B-B14F-4D97-AF65-F5344CB8AC3E}">
        <p14:creationId xmlns:p14="http://schemas.microsoft.com/office/powerpoint/2010/main" val="86489046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6970" y="857165"/>
            <a:ext cx="10382109" cy="4306490"/>
          </a:xfrm>
        </p:spPr>
        <p:txBody>
          <a:bodyPr>
            <a:noAutofit/>
          </a:bodyPr>
          <a:lstStyle/>
          <a:p>
            <a:pPr>
              <a:lnSpc>
                <a:spcPct val="150000"/>
              </a:lnSpc>
            </a:pPr>
            <a:r>
              <a:rPr lang="ru-RU" sz="2400" dirty="0">
                <a:latin typeface="Times New Roman" panose="02020603050405020304" pitchFamily="18" charset="0"/>
                <a:cs typeface="Times New Roman" panose="02020603050405020304" pitchFamily="18" charset="0"/>
              </a:rPr>
              <a:t>    </a:t>
            </a:r>
            <a:r>
              <a:rPr lang="ru-RU" sz="2400" b="1" dirty="0">
                <a:latin typeface="Times New Roman" panose="02020603050405020304" pitchFamily="18" charset="0"/>
                <a:cs typeface="Times New Roman" panose="02020603050405020304" pitchFamily="18" charset="0"/>
              </a:rPr>
              <a:t>Определите вид ошибки. Постарайтесь перестроить предложения так, чтобы избежать нарушения речевой нормы.</a:t>
            </a:r>
            <a:br>
              <a:rPr lang="ru-RU" sz="2400" dirty="0">
                <a:latin typeface="Times New Roman" panose="02020603050405020304" pitchFamily="18" charset="0"/>
                <a:cs typeface="Times New Roman" panose="02020603050405020304" pitchFamily="18" charset="0"/>
              </a:rPr>
            </a:b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1) Он не стеснялся своего внешнего вида, и что над ним насмеются односельчане.</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2) С досадой вздохнув и совершенно расстроенный, очередной посетитель вышел из кабинета.</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3) Необходимо не только помогать старикам, но и молодым семьям.</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4) Граждане, вошедшие в автобус, просят рассчитаться за проезд.</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5) Прочитав очерк, мне показалось, что автору близка его проблема.</a:t>
            </a:r>
          </a:p>
        </p:txBody>
      </p:sp>
      <p:sp>
        <p:nvSpPr>
          <p:cNvPr id="4" name="Прямоугольник 3">
            <a:extLst>
              <a:ext uri="{FF2B5EF4-FFF2-40B4-BE49-F238E27FC236}">
                <a16:creationId xmlns:a16="http://schemas.microsoft.com/office/drawing/2014/main" id="{27465B31-CCFD-914A-9256-BC2B7C2E00B9}"/>
              </a:ext>
            </a:extLst>
          </p:cNvPr>
          <p:cNvSpPr/>
          <p:nvPr/>
        </p:nvSpPr>
        <p:spPr>
          <a:xfrm>
            <a:off x="10820496" y="-318402"/>
            <a:ext cx="1436914" cy="744139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a:extLst>
              <a:ext uri="{FF2B5EF4-FFF2-40B4-BE49-F238E27FC236}">
                <a16:creationId xmlns:a16="http://schemas.microsoft.com/office/drawing/2014/main" id="{DB14462D-6B2B-C844-9659-9A05A8A10883}"/>
              </a:ext>
            </a:extLst>
          </p:cNvPr>
          <p:cNvPicPr>
            <a:picLocks noChangeAspect="1"/>
          </p:cNvPicPr>
          <p:nvPr/>
        </p:nvPicPr>
        <p:blipFill>
          <a:blip r:embed="rId2"/>
          <a:stretch>
            <a:fillRect/>
          </a:stretch>
        </p:blipFill>
        <p:spPr>
          <a:xfrm>
            <a:off x="9766794" y="4643251"/>
            <a:ext cx="2632033" cy="2632033"/>
          </a:xfrm>
          <a:prstGeom prst="rect">
            <a:avLst/>
          </a:prstGeom>
        </p:spPr>
      </p:pic>
    </p:spTree>
    <p:extLst>
      <p:ext uri="{BB962C8B-B14F-4D97-AF65-F5344CB8AC3E}">
        <p14:creationId xmlns:p14="http://schemas.microsoft.com/office/powerpoint/2010/main" val="182398005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1967" y="892790"/>
            <a:ext cx="10382109" cy="4306490"/>
          </a:xfrm>
        </p:spPr>
        <p:txBody>
          <a:bodyPr>
            <a:noAutofit/>
          </a:bodyPr>
          <a:lstStyle/>
          <a:p>
            <a:pPr>
              <a:lnSpc>
                <a:spcPct val="150000"/>
              </a:lnSpc>
            </a:pPr>
            <a:r>
              <a:rPr lang="ru-RU" sz="2800" b="1" dirty="0">
                <a:latin typeface="Times New Roman" panose="02020603050405020304" pitchFamily="18" charset="0"/>
                <a:cs typeface="Times New Roman" panose="02020603050405020304" pitchFamily="18" charset="0"/>
              </a:rPr>
              <a:t>В предложенном отрывке из сочинения учащегося найдите все случаи нарушения норм речи. Отредактируйте текст</a:t>
            </a:r>
            <a:br>
              <a:rPr lang="ru-RU" sz="2800" dirty="0">
                <a:latin typeface="Times New Roman" panose="02020603050405020304" pitchFamily="18" charset="0"/>
                <a:cs typeface="Times New Roman" panose="02020603050405020304" pitchFamily="18" charset="0"/>
              </a:rPr>
            </a:br>
            <a:r>
              <a:rPr lang="ru-RU" sz="2800" dirty="0">
                <a:latin typeface="Times New Roman" panose="02020603050405020304" pitchFamily="18" charset="0"/>
                <a:cs typeface="Times New Roman" panose="02020603050405020304" pitchFamily="18" charset="0"/>
              </a:rPr>
              <a:t>    Проблема патриотизма и национализма волнуют автора. Одно понятие довольно часто видоизменятся другим. Если патриотизм отражает силу нации, то национализм другое. Аж волосы порой дыбом встают, когда читаешь газетные материалы на тему межнациональных конфликтов.</a:t>
            </a:r>
            <a:br>
              <a:rPr lang="ru-RU" sz="2800" dirty="0">
                <a:latin typeface="Times New Roman" panose="02020603050405020304" pitchFamily="18" charset="0"/>
                <a:cs typeface="Times New Roman" panose="02020603050405020304" pitchFamily="18" charset="0"/>
              </a:rPr>
            </a:br>
            <a:r>
              <a:rPr lang="ru-RU" sz="2800" dirty="0">
                <a:latin typeface="Times New Roman" panose="02020603050405020304" pitchFamily="18" charset="0"/>
                <a:cs typeface="Times New Roman" panose="02020603050405020304" pitchFamily="18" charset="0"/>
              </a:rPr>
              <a:t>    В добавление к вышесказанному хочу добавить, что все люди на земле – братья и должны с уважением относиться к друг другу.</a:t>
            </a:r>
          </a:p>
        </p:txBody>
      </p:sp>
      <p:sp>
        <p:nvSpPr>
          <p:cNvPr id="4" name="Прямоугольник 3">
            <a:extLst>
              <a:ext uri="{FF2B5EF4-FFF2-40B4-BE49-F238E27FC236}">
                <a16:creationId xmlns:a16="http://schemas.microsoft.com/office/drawing/2014/main" id="{27465B31-CCFD-914A-9256-BC2B7C2E00B9}"/>
              </a:ext>
            </a:extLst>
          </p:cNvPr>
          <p:cNvSpPr/>
          <p:nvPr/>
        </p:nvSpPr>
        <p:spPr>
          <a:xfrm>
            <a:off x="10820496" y="-318402"/>
            <a:ext cx="1436914" cy="744139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a:extLst>
              <a:ext uri="{FF2B5EF4-FFF2-40B4-BE49-F238E27FC236}">
                <a16:creationId xmlns:a16="http://schemas.microsoft.com/office/drawing/2014/main" id="{DB14462D-6B2B-C844-9659-9A05A8A10883}"/>
              </a:ext>
            </a:extLst>
          </p:cNvPr>
          <p:cNvPicPr>
            <a:picLocks noChangeAspect="1"/>
          </p:cNvPicPr>
          <p:nvPr/>
        </p:nvPicPr>
        <p:blipFill>
          <a:blip r:embed="rId2"/>
          <a:stretch>
            <a:fillRect/>
          </a:stretch>
        </p:blipFill>
        <p:spPr>
          <a:xfrm>
            <a:off x="9766794" y="4643251"/>
            <a:ext cx="2632033" cy="2632033"/>
          </a:xfrm>
          <a:prstGeom prst="rect">
            <a:avLst/>
          </a:prstGeom>
        </p:spPr>
      </p:pic>
    </p:spTree>
    <p:extLst>
      <p:ext uri="{BB962C8B-B14F-4D97-AF65-F5344CB8AC3E}">
        <p14:creationId xmlns:p14="http://schemas.microsoft.com/office/powerpoint/2010/main" val="1428690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0094" y="0"/>
            <a:ext cx="8229600" cy="4306490"/>
          </a:xfrm>
        </p:spPr>
        <p:txBody>
          <a:bodyPr>
            <a:normAutofit/>
          </a:bodyPr>
          <a:lstStyle/>
          <a:p>
            <a:pPr algn="ctr"/>
            <a:r>
              <a:rPr lang="ru-RU" sz="3600" dirty="0">
                <a:latin typeface="Times New Roman" pitchFamily="18" charset="0"/>
                <a:cs typeface="Times New Roman" pitchFamily="18" charset="0"/>
              </a:rPr>
              <a:t>Найдите </a:t>
            </a:r>
            <a:r>
              <a:rPr lang="ru-RU" sz="3600" b="1" dirty="0">
                <a:latin typeface="Times New Roman" pitchFamily="18" charset="0"/>
                <a:cs typeface="Times New Roman" pitchFamily="18" charset="0"/>
              </a:rPr>
              <a:t>ошибку</a:t>
            </a:r>
            <a:r>
              <a:rPr lang="ru-RU" sz="3600" dirty="0">
                <a:latin typeface="Times New Roman" pitchFamily="18" charset="0"/>
                <a:cs typeface="Times New Roman" pitchFamily="18" charset="0"/>
              </a:rPr>
              <a:t> и исправьте её</a:t>
            </a:r>
            <a:br>
              <a:rPr lang="ru-RU" sz="3600" dirty="0">
                <a:latin typeface="Times New Roman" pitchFamily="18" charset="0"/>
                <a:cs typeface="Times New Roman" pitchFamily="18" charset="0"/>
              </a:rPr>
            </a:br>
            <a:br>
              <a:rPr lang="ru-RU" sz="3600" dirty="0">
                <a:latin typeface="Times New Roman" pitchFamily="18" charset="0"/>
                <a:cs typeface="Times New Roman" pitchFamily="18" charset="0"/>
              </a:rPr>
            </a:br>
            <a:br>
              <a:rPr lang="ru-RU" sz="3600" dirty="0">
                <a:latin typeface="Times New Roman" pitchFamily="18" charset="0"/>
                <a:cs typeface="Times New Roman" pitchFamily="18" charset="0"/>
              </a:rPr>
            </a:br>
            <a:r>
              <a:rPr lang="ru-RU" sz="3600" b="1" i="1" dirty="0">
                <a:latin typeface="Times New Roman" pitchFamily="18" charset="0"/>
                <a:cs typeface="Times New Roman" pitchFamily="18" charset="0"/>
              </a:rPr>
              <a:t> </a:t>
            </a:r>
            <a:r>
              <a:rPr lang="ru-RU" sz="3600" dirty="0">
                <a:latin typeface="Times New Roman" pitchFamily="18" charset="0"/>
                <a:cs typeface="Times New Roman" pitchFamily="18" charset="0"/>
              </a:rPr>
              <a:t>Я люблю природу и ухаживать за ней.</a:t>
            </a:r>
          </a:p>
        </p:txBody>
      </p:sp>
      <p:sp>
        <p:nvSpPr>
          <p:cNvPr id="3" name="Прямоугольник 2">
            <a:extLst>
              <a:ext uri="{FF2B5EF4-FFF2-40B4-BE49-F238E27FC236}">
                <a16:creationId xmlns:a16="http://schemas.microsoft.com/office/drawing/2014/main" id="{1C9E9A3D-BC52-264A-A9BC-846787CCB5ED}"/>
              </a:ext>
            </a:extLst>
          </p:cNvPr>
          <p:cNvSpPr/>
          <p:nvPr/>
        </p:nvSpPr>
        <p:spPr>
          <a:xfrm>
            <a:off x="10755086" y="-225630"/>
            <a:ext cx="1436914" cy="7441396"/>
          </a:xfrm>
          <a:prstGeom prst="rect">
            <a:avLst/>
          </a:prstGeom>
          <a:solidFill>
            <a:srgbClr val="E11E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Рисунок 3">
            <a:extLst>
              <a:ext uri="{FF2B5EF4-FFF2-40B4-BE49-F238E27FC236}">
                <a16:creationId xmlns:a16="http://schemas.microsoft.com/office/drawing/2014/main" id="{B3E59A29-53CC-A14A-B539-7AC978D75188}"/>
              </a:ext>
            </a:extLst>
          </p:cNvPr>
          <p:cNvPicPr>
            <a:picLocks noChangeAspect="1"/>
          </p:cNvPicPr>
          <p:nvPr/>
        </p:nvPicPr>
        <p:blipFill>
          <a:blip r:embed="rId2"/>
          <a:stretch>
            <a:fillRect/>
          </a:stretch>
        </p:blipFill>
        <p:spPr>
          <a:xfrm rot="1189458">
            <a:off x="1287696" y="4340536"/>
            <a:ext cx="2921813" cy="2921813"/>
          </a:xfrm>
          <a:prstGeom prst="rect">
            <a:avLst/>
          </a:prstGeom>
        </p:spPr>
      </p:pic>
      <p:sp>
        <p:nvSpPr>
          <p:cNvPr id="5" name="Овальная выноска 4">
            <a:extLst>
              <a:ext uri="{FF2B5EF4-FFF2-40B4-BE49-F238E27FC236}">
                <a16:creationId xmlns:a16="http://schemas.microsoft.com/office/drawing/2014/main" id="{74B54184-E55C-6F49-9236-AA9475D578F5}"/>
              </a:ext>
            </a:extLst>
          </p:cNvPr>
          <p:cNvSpPr/>
          <p:nvPr/>
        </p:nvSpPr>
        <p:spPr>
          <a:xfrm rot="19363442">
            <a:off x="-819063" y="3708857"/>
            <a:ext cx="2542032" cy="2052609"/>
          </a:xfrm>
          <a:prstGeom prst="wedgeEllipseCallout">
            <a:avLst>
              <a:gd name="adj1" fmla="val 313"/>
              <a:gd name="adj2" fmla="val 63398"/>
            </a:avLst>
          </a:prstGeom>
          <a:solidFill>
            <a:srgbClr val="FBEBD7"/>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6" name="TextBox 5">
            <a:extLst>
              <a:ext uri="{FF2B5EF4-FFF2-40B4-BE49-F238E27FC236}">
                <a16:creationId xmlns:a16="http://schemas.microsoft.com/office/drawing/2014/main" id="{02E068F8-CA39-274D-BB33-CEFE8FD8BF45}"/>
              </a:ext>
            </a:extLst>
          </p:cNvPr>
          <p:cNvSpPr txBox="1"/>
          <p:nvPr/>
        </p:nvSpPr>
        <p:spPr>
          <a:xfrm rot="20269803">
            <a:off x="-67551" y="3967556"/>
            <a:ext cx="1702689" cy="1384995"/>
          </a:xfrm>
          <a:prstGeom prst="rect">
            <a:avLst/>
          </a:prstGeom>
          <a:noFill/>
        </p:spPr>
        <p:txBody>
          <a:bodyPr wrap="square" rtlCol="0">
            <a:spAutoFit/>
          </a:bodyPr>
          <a:lstStyle/>
          <a:p>
            <a:pPr algn="ctr"/>
            <a:r>
              <a:rPr lang="ru-RU" sz="2800" b="1" dirty="0">
                <a:latin typeface="Times New Roman" panose="02020603050405020304" pitchFamily="18" charset="0"/>
                <a:ea typeface="AppleGothic" pitchFamily="2" charset="-127"/>
                <a:cs typeface="Times New Roman" panose="02020603050405020304" pitchFamily="18" charset="0"/>
              </a:rPr>
              <a:t>Какое правило?</a:t>
            </a:r>
          </a:p>
        </p:txBody>
      </p:sp>
    </p:spTree>
    <p:extLst>
      <p:ext uri="{BB962C8B-B14F-4D97-AF65-F5344CB8AC3E}">
        <p14:creationId xmlns:p14="http://schemas.microsoft.com/office/powerpoint/2010/main" val="79299415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27465B31-CCFD-914A-9256-BC2B7C2E00B9}"/>
              </a:ext>
            </a:extLst>
          </p:cNvPr>
          <p:cNvSpPr/>
          <p:nvPr/>
        </p:nvSpPr>
        <p:spPr>
          <a:xfrm>
            <a:off x="10820496" y="-318402"/>
            <a:ext cx="1436914" cy="744139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a:extLst>
              <a:ext uri="{FF2B5EF4-FFF2-40B4-BE49-F238E27FC236}">
                <a16:creationId xmlns:a16="http://schemas.microsoft.com/office/drawing/2014/main" id="{DB14462D-6B2B-C844-9659-9A05A8A10883}"/>
              </a:ext>
            </a:extLst>
          </p:cNvPr>
          <p:cNvPicPr>
            <a:picLocks noChangeAspect="1"/>
          </p:cNvPicPr>
          <p:nvPr/>
        </p:nvPicPr>
        <p:blipFill>
          <a:blip r:embed="rId2"/>
          <a:stretch>
            <a:fillRect/>
          </a:stretch>
        </p:blipFill>
        <p:spPr>
          <a:xfrm>
            <a:off x="10280251" y="4847222"/>
            <a:ext cx="2275772" cy="2275772"/>
          </a:xfrm>
          <a:prstGeom prst="rect">
            <a:avLst/>
          </a:prstGeom>
        </p:spPr>
      </p:pic>
      <p:pic>
        <p:nvPicPr>
          <p:cNvPr id="3" name="Рисунок 2">
            <a:extLst>
              <a:ext uri="{FF2B5EF4-FFF2-40B4-BE49-F238E27FC236}">
                <a16:creationId xmlns:a16="http://schemas.microsoft.com/office/drawing/2014/main" id="{68188EB0-05EA-2F4F-9510-3727595CCB7A}"/>
              </a:ext>
            </a:extLst>
          </p:cNvPr>
          <p:cNvPicPr>
            <a:picLocks noChangeAspect="1"/>
          </p:cNvPicPr>
          <p:nvPr/>
        </p:nvPicPr>
        <p:blipFill>
          <a:blip r:embed="rId3"/>
          <a:stretch>
            <a:fillRect/>
          </a:stretch>
        </p:blipFill>
        <p:spPr>
          <a:xfrm>
            <a:off x="169388" y="461665"/>
            <a:ext cx="10110863" cy="6399812"/>
          </a:xfrm>
          <a:prstGeom prst="rect">
            <a:avLst/>
          </a:prstGeom>
        </p:spPr>
      </p:pic>
      <p:sp>
        <p:nvSpPr>
          <p:cNvPr id="7" name="TextBox 6">
            <a:extLst>
              <a:ext uri="{FF2B5EF4-FFF2-40B4-BE49-F238E27FC236}">
                <a16:creationId xmlns:a16="http://schemas.microsoft.com/office/drawing/2014/main" id="{871BC8F3-260D-5C42-A973-445F4C6B3C88}"/>
              </a:ext>
            </a:extLst>
          </p:cNvPr>
          <p:cNvSpPr txBox="1"/>
          <p:nvPr/>
        </p:nvSpPr>
        <p:spPr>
          <a:xfrm>
            <a:off x="449002" y="0"/>
            <a:ext cx="6317672" cy="461665"/>
          </a:xfrm>
          <a:prstGeom prst="rect">
            <a:avLst/>
          </a:prstGeom>
          <a:noFill/>
        </p:spPr>
        <p:txBody>
          <a:bodyPr wrap="square" rtlCol="0">
            <a:spAutoFit/>
          </a:bodyPr>
          <a:lstStyle/>
          <a:p>
            <a:r>
              <a:rPr lang="ru-RU" sz="2400" b="1" dirty="0">
                <a:solidFill>
                  <a:schemeClr val="accent6">
                    <a:lumMod val="75000"/>
                  </a:schemeClr>
                </a:solidFill>
                <a:latin typeface="Lato" panose="020F0502020204030203" pitchFamily="34" charset="0"/>
                <a:cs typeface="Lato" panose="020F0502020204030203" pitchFamily="34" charset="0"/>
              </a:rPr>
              <a:t>Множественное число существительных</a:t>
            </a:r>
          </a:p>
        </p:txBody>
      </p:sp>
    </p:spTree>
    <p:extLst>
      <p:ext uri="{BB962C8B-B14F-4D97-AF65-F5344CB8AC3E}">
        <p14:creationId xmlns:p14="http://schemas.microsoft.com/office/powerpoint/2010/main" val="159116178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27465B31-CCFD-914A-9256-BC2B7C2E00B9}"/>
              </a:ext>
            </a:extLst>
          </p:cNvPr>
          <p:cNvSpPr/>
          <p:nvPr/>
        </p:nvSpPr>
        <p:spPr>
          <a:xfrm>
            <a:off x="10820496" y="-318402"/>
            <a:ext cx="1436914" cy="744139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a:extLst>
              <a:ext uri="{FF2B5EF4-FFF2-40B4-BE49-F238E27FC236}">
                <a16:creationId xmlns:a16="http://schemas.microsoft.com/office/drawing/2014/main" id="{DB14462D-6B2B-C844-9659-9A05A8A10883}"/>
              </a:ext>
            </a:extLst>
          </p:cNvPr>
          <p:cNvPicPr>
            <a:picLocks noChangeAspect="1"/>
          </p:cNvPicPr>
          <p:nvPr/>
        </p:nvPicPr>
        <p:blipFill>
          <a:blip r:embed="rId2"/>
          <a:stretch>
            <a:fillRect/>
          </a:stretch>
        </p:blipFill>
        <p:spPr>
          <a:xfrm>
            <a:off x="9766794" y="4643251"/>
            <a:ext cx="2632033" cy="2632033"/>
          </a:xfrm>
          <a:prstGeom prst="rect">
            <a:avLst/>
          </a:prstGeom>
        </p:spPr>
      </p:pic>
      <p:pic>
        <p:nvPicPr>
          <p:cNvPr id="12" name="Рисунок 11">
            <a:extLst>
              <a:ext uri="{FF2B5EF4-FFF2-40B4-BE49-F238E27FC236}">
                <a16:creationId xmlns:a16="http://schemas.microsoft.com/office/drawing/2014/main" id="{4E5DB79B-615E-CF48-910D-E1E6CFBAEDB1}"/>
              </a:ext>
            </a:extLst>
          </p:cNvPr>
          <p:cNvPicPr>
            <a:picLocks noChangeAspect="1"/>
          </p:cNvPicPr>
          <p:nvPr/>
        </p:nvPicPr>
        <p:blipFill>
          <a:blip r:embed="rId3"/>
          <a:stretch>
            <a:fillRect/>
          </a:stretch>
        </p:blipFill>
        <p:spPr>
          <a:xfrm>
            <a:off x="204942" y="1481325"/>
            <a:ext cx="10474137" cy="1095621"/>
          </a:xfrm>
          <a:prstGeom prst="rect">
            <a:avLst/>
          </a:prstGeom>
        </p:spPr>
      </p:pic>
      <p:sp>
        <p:nvSpPr>
          <p:cNvPr id="17" name="TextBox 16">
            <a:extLst>
              <a:ext uri="{FF2B5EF4-FFF2-40B4-BE49-F238E27FC236}">
                <a16:creationId xmlns:a16="http://schemas.microsoft.com/office/drawing/2014/main" id="{DB6B7431-AD4A-2149-928A-78138076FFD4}"/>
              </a:ext>
            </a:extLst>
          </p:cNvPr>
          <p:cNvSpPr txBox="1"/>
          <p:nvPr/>
        </p:nvSpPr>
        <p:spPr>
          <a:xfrm>
            <a:off x="817137" y="760020"/>
            <a:ext cx="6317672" cy="461665"/>
          </a:xfrm>
          <a:prstGeom prst="rect">
            <a:avLst/>
          </a:prstGeom>
          <a:noFill/>
        </p:spPr>
        <p:txBody>
          <a:bodyPr wrap="square" rtlCol="0">
            <a:spAutoFit/>
          </a:bodyPr>
          <a:lstStyle/>
          <a:p>
            <a:r>
              <a:rPr lang="ru-RU" sz="2400" b="1" dirty="0">
                <a:solidFill>
                  <a:schemeClr val="accent6">
                    <a:lumMod val="75000"/>
                  </a:schemeClr>
                </a:solidFill>
                <a:latin typeface="Lato" panose="020F0502020204030203" pitchFamily="34" charset="0"/>
                <a:cs typeface="Lato" panose="020F0502020204030203" pitchFamily="34" charset="0"/>
              </a:rPr>
              <a:t>Определите род существительных</a:t>
            </a:r>
          </a:p>
        </p:txBody>
      </p:sp>
    </p:spTree>
    <p:extLst>
      <p:ext uri="{BB962C8B-B14F-4D97-AF65-F5344CB8AC3E}">
        <p14:creationId xmlns:p14="http://schemas.microsoft.com/office/powerpoint/2010/main" val="4242198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27465B31-CCFD-914A-9256-BC2B7C2E00B9}"/>
              </a:ext>
            </a:extLst>
          </p:cNvPr>
          <p:cNvSpPr/>
          <p:nvPr/>
        </p:nvSpPr>
        <p:spPr>
          <a:xfrm>
            <a:off x="10820496" y="-318402"/>
            <a:ext cx="1436914" cy="744139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a:extLst>
              <a:ext uri="{FF2B5EF4-FFF2-40B4-BE49-F238E27FC236}">
                <a16:creationId xmlns:a16="http://schemas.microsoft.com/office/drawing/2014/main" id="{DB14462D-6B2B-C844-9659-9A05A8A10883}"/>
              </a:ext>
            </a:extLst>
          </p:cNvPr>
          <p:cNvPicPr>
            <a:picLocks noChangeAspect="1"/>
          </p:cNvPicPr>
          <p:nvPr/>
        </p:nvPicPr>
        <p:blipFill>
          <a:blip r:embed="rId2"/>
          <a:stretch>
            <a:fillRect/>
          </a:stretch>
        </p:blipFill>
        <p:spPr>
          <a:xfrm>
            <a:off x="9766794" y="4643251"/>
            <a:ext cx="2632033" cy="2632033"/>
          </a:xfrm>
          <a:prstGeom prst="rect">
            <a:avLst/>
          </a:prstGeom>
        </p:spPr>
      </p:pic>
      <p:pic>
        <p:nvPicPr>
          <p:cNvPr id="12" name="Рисунок 11">
            <a:extLst>
              <a:ext uri="{FF2B5EF4-FFF2-40B4-BE49-F238E27FC236}">
                <a16:creationId xmlns:a16="http://schemas.microsoft.com/office/drawing/2014/main" id="{4E5DB79B-615E-CF48-910D-E1E6CFBAEDB1}"/>
              </a:ext>
            </a:extLst>
          </p:cNvPr>
          <p:cNvPicPr>
            <a:picLocks noChangeAspect="1"/>
          </p:cNvPicPr>
          <p:nvPr/>
        </p:nvPicPr>
        <p:blipFill>
          <a:blip r:embed="rId3"/>
          <a:stretch>
            <a:fillRect/>
          </a:stretch>
        </p:blipFill>
        <p:spPr>
          <a:xfrm>
            <a:off x="204942" y="1481325"/>
            <a:ext cx="10474137" cy="1095621"/>
          </a:xfrm>
          <a:prstGeom prst="rect">
            <a:avLst/>
          </a:prstGeom>
        </p:spPr>
      </p:pic>
      <p:pic>
        <p:nvPicPr>
          <p:cNvPr id="16" name="Рисунок 15">
            <a:extLst>
              <a:ext uri="{FF2B5EF4-FFF2-40B4-BE49-F238E27FC236}">
                <a16:creationId xmlns:a16="http://schemas.microsoft.com/office/drawing/2014/main" id="{CC14CEA7-E9AF-A74D-B206-26F00EF7ED14}"/>
              </a:ext>
            </a:extLst>
          </p:cNvPr>
          <p:cNvPicPr>
            <a:picLocks noChangeAspect="1"/>
          </p:cNvPicPr>
          <p:nvPr/>
        </p:nvPicPr>
        <p:blipFill>
          <a:blip r:embed="rId4"/>
          <a:stretch>
            <a:fillRect/>
          </a:stretch>
        </p:blipFill>
        <p:spPr>
          <a:xfrm>
            <a:off x="288141" y="3927928"/>
            <a:ext cx="10390938" cy="1237702"/>
          </a:xfrm>
          <a:prstGeom prst="rect">
            <a:avLst/>
          </a:prstGeom>
        </p:spPr>
      </p:pic>
      <p:sp>
        <p:nvSpPr>
          <p:cNvPr id="17" name="TextBox 16">
            <a:extLst>
              <a:ext uri="{FF2B5EF4-FFF2-40B4-BE49-F238E27FC236}">
                <a16:creationId xmlns:a16="http://schemas.microsoft.com/office/drawing/2014/main" id="{DB6B7431-AD4A-2149-928A-78138076FFD4}"/>
              </a:ext>
            </a:extLst>
          </p:cNvPr>
          <p:cNvSpPr txBox="1"/>
          <p:nvPr/>
        </p:nvSpPr>
        <p:spPr>
          <a:xfrm>
            <a:off x="817137" y="760020"/>
            <a:ext cx="6317672" cy="461665"/>
          </a:xfrm>
          <a:prstGeom prst="rect">
            <a:avLst/>
          </a:prstGeom>
          <a:noFill/>
        </p:spPr>
        <p:txBody>
          <a:bodyPr wrap="square" rtlCol="0">
            <a:spAutoFit/>
          </a:bodyPr>
          <a:lstStyle/>
          <a:p>
            <a:r>
              <a:rPr lang="ru-RU" sz="2400" b="1" dirty="0">
                <a:solidFill>
                  <a:schemeClr val="accent6">
                    <a:lumMod val="75000"/>
                  </a:schemeClr>
                </a:solidFill>
                <a:latin typeface="Lato" panose="020F0502020204030203" pitchFamily="34" charset="0"/>
                <a:cs typeface="Lato" panose="020F0502020204030203" pitchFamily="34" charset="0"/>
              </a:rPr>
              <a:t>Определите род существительных</a:t>
            </a:r>
          </a:p>
        </p:txBody>
      </p:sp>
      <p:sp>
        <p:nvSpPr>
          <p:cNvPr id="18" name="TextBox 17">
            <a:extLst>
              <a:ext uri="{FF2B5EF4-FFF2-40B4-BE49-F238E27FC236}">
                <a16:creationId xmlns:a16="http://schemas.microsoft.com/office/drawing/2014/main" id="{D2198A81-1F8B-734D-B3C4-A49BB09743AB}"/>
              </a:ext>
            </a:extLst>
          </p:cNvPr>
          <p:cNvSpPr txBox="1"/>
          <p:nvPr/>
        </p:nvSpPr>
        <p:spPr>
          <a:xfrm>
            <a:off x="817137" y="3379266"/>
            <a:ext cx="9148240" cy="461665"/>
          </a:xfrm>
          <a:prstGeom prst="rect">
            <a:avLst/>
          </a:prstGeom>
          <a:noFill/>
        </p:spPr>
        <p:txBody>
          <a:bodyPr wrap="square" rtlCol="0">
            <a:spAutoFit/>
          </a:bodyPr>
          <a:lstStyle/>
          <a:p>
            <a:r>
              <a:rPr lang="ru-RU" sz="2400" b="1" dirty="0">
                <a:solidFill>
                  <a:schemeClr val="accent6">
                    <a:lumMod val="75000"/>
                  </a:schemeClr>
                </a:solidFill>
                <a:latin typeface="Lato" panose="020F0502020204030203" pitchFamily="34" charset="0"/>
                <a:cs typeface="Lato" panose="020F0502020204030203" pitchFamily="34" charset="0"/>
              </a:rPr>
              <a:t>Объясните смысловое различие, образуйте словосочетания</a:t>
            </a:r>
          </a:p>
        </p:txBody>
      </p:sp>
    </p:spTree>
    <p:extLst>
      <p:ext uri="{BB962C8B-B14F-4D97-AF65-F5344CB8AC3E}">
        <p14:creationId xmlns:p14="http://schemas.microsoft.com/office/powerpoint/2010/main" val="266049550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27465B31-CCFD-914A-9256-BC2B7C2E00B9}"/>
              </a:ext>
            </a:extLst>
          </p:cNvPr>
          <p:cNvSpPr/>
          <p:nvPr/>
        </p:nvSpPr>
        <p:spPr>
          <a:xfrm>
            <a:off x="10820496" y="-318402"/>
            <a:ext cx="1436914" cy="744139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a:extLst>
              <a:ext uri="{FF2B5EF4-FFF2-40B4-BE49-F238E27FC236}">
                <a16:creationId xmlns:a16="http://schemas.microsoft.com/office/drawing/2014/main" id="{DB14462D-6B2B-C844-9659-9A05A8A10883}"/>
              </a:ext>
            </a:extLst>
          </p:cNvPr>
          <p:cNvPicPr>
            <a:picLocks noChangeAspect="1"/>
          </p:cNvPicPr>
          <p:nvPr/>
        </p:nvPicPr>
        <p:blipFill>
          <a:blip r:embed="rId2"/>
          <a:stretch>
            <a:fillRect/>
          </a:stretch>
        </p:blipFill>
        <p:spPr>
          <a:xfrm>
            <a:off x="10280251" y="4847222"/>
            <a:ext cx="2275772" cy="2275772"/>
          </a:xfrm>
          <a:prstGeom prst="rect">
            <a:avLst/>
          </a:prstGeom>
        </p:spPr>
      </p:pic>
      <p:pic>
        <p:nvPicPr>
          <p:cNvPr id="7" name="Рисунок 6">
            <a:extLst>
              <a:ext uri="{FF2B5EF4-FFF2-40B4-BE49-F238E27FC236}">
                <a16:creationId xmlns:a16="http://schemas.microsoft.com/office/drawing/2014/main" id="{4C35E031-B07A-E042-8E32-5B783373B1A8}"/>
              </a:ext>
            </a:extLst>
          </p:cNvPr>
          <p:cNvPicPr>
            <a:picLocks noChangeAspect="1"/>
          </p:cNvPicPr>
          <p:nvPr/>
        </p:nvPicPr>
        <p:blipFill>
          <a:blip r:embed="rId3"/>
          <a:stretch>
            <a:fillRect/>
          </a:stretch>
        </p:blipFill>
        <p:spPr>
          <a:xfrm>
            <a:off x="630286" y="1022928"/>
            <a:ext cx="9351352" cy="1364012"/>
          </a:xfrm>
          <a:prstGeom prst="rect">
            <a:avLst/>
          </a:prstGeom>
        </p:spPr>
      </p:pic>
      <p:pic>
        <p:nvPicPr>
          <p:cNvPr id="10" name="Рисунок 9">
            <a:extLst>
              <a:ext uri="{FF2B5EF4-FFF2-40B4-BE49-F238E27FC236}">
                <a16:creationId xmlns:a16="http://schemas.microsoft.com/office/drawing/2014/main" id="{F8AFA8EF-5A29-0F4A-A781-6A8E47B9B89D}"/>
              </a:ext>
            </a:extLst>
          </p:cNvPr>
          <p:cNvPicPr>
            <a:picLocks noChangeAspect="1"/>
          </p:cNvPicPr>
          <p:nvPr/>
        </p:nvPicPr>
        <p:blipFill>
          <a:blip r:embed="rId4"/>
          <a:stretch>
            <a:fillRect/>
          </a:stretch>
        </p:blipFill>
        <p:spPr>
          <a:xfrm>
            <a:off x="676392" y="2244436"/>
            <a:ext cx="9305246" cy="4475941"/>
          </a:xfrm>
          <a:prstGeom prst="rect">
            <a:avLst/>
          </a:prstGeom>
        </p:spPr>
      </p:pic>
      <p:sp>
        <p:nvSpPr>
          <p:cNvPr id="11" name="TextBox 10">
            <a:extLst>
              <a:ext uri="{FF2B5EF4-FFF2-40B4-BE49-F238E27FC236}">
                <a16:creationId xmlns:a16="http://schemas.microsoft.com/office/drawing/2014/main" id="{36E7D83E-D916-4146-8CBE-B415F3DA4F7A}"/>
              </a:ext>
            </a:extLst>
          </p:cNvPr>
          <p:cNvSpPr txBox="1"/>
          <p:nvPr/>
        </p:nvSpPr>
        <p:spPr>
          <a:xfrm>
            <a:off x="413375" y="368135"/>
            <a:ext cx="7341211" cy="461665"/>
          </a:xfrm>
          <a:prstGeom prst="rect">
            <a:avLst/>
          </a:prstGeom>
          <a:noFill/>
        </p:spPr>
        <p:txBody>
          <a:bodyPr wrap="square" rtlCol="0">
            <a:spAutoFit/>
          </a:bodyPr>
          <a:lstStyle/>
          <a:p>
            <a:r>
              <a:rPr lang="ru-RU" sz="2400" b="1" dirty="0">
                <a:solidFill>
                  <a:schemeClr val="accent6">
                    <a:lumMod val="75000"/>
                  </a:schemeClr>
                </a:solidFill>
                <a:latin typeface="Lato" panose="020F0502020204030203" pitchFamily="34" charset="0"/>
                <a:cs typeface="Lato" panose="020F0502020204030203" pitchFamily="34" charset="0"/>
              </a:rPr>
              <a:t>Множественное число, </a:t>
            </a:r>
            <a:r>
              <a:rPr lang="ru-RU" sz="2400" b="1" dirty="0" err="1">
                <a:solidFill>
                  <a:schemeClr val="accent6">
                    <a:lumMod val="75000"/>
                  </a:schemeClr>
                </a:solidFill>
                <a:latin typeface="Lato" panose="020F0502020204030203" pitchFamily="34" charset="0"/>
                <a:cs typeface="Lato" panose="020F0502020204030203" pitchFamily="34" charset="0"/>
              </a:rPr>
              <a:t>Р.п</a:t>
            </a:r>
            <a:r>
              <a:rPr lang="ru-RU" sz="2400" b="1" dirty="0">
                <a:solidFill>
                  <a:schemeClr val="accent6">
                    <a:lumMod val="75000"/>
                  </a:schemeClr>
                </a:solidFill>
                <a:latin typeface="Lato" panose="020F0502020204030203" pitchFamily="34" charset="0"/>
                <a:cs typeface="Lato" panose="020F0502020204030203" pitchFamily="34" charset="0"/>
              </a:rPr>
              <a:t>. существительных</a:t>
            </a:r>
          </a:p>
        </p:txBody>
      </p:sp>
    </p:spTree>
    <p:extLst>
      <p:ext uri="{BB962C8B-B14F-4D97-AF65-F5344CB8AC3E}">
        <p14:creationId xmlns:p14="http://schemas.microsoft.com/office/powerpoint/2010/main" val="118243614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27465B31-CCFD-914A-9256-BC2B7C2E00B9}"/>
              </a:ext>
            </a:extLst>
          </p:cNvPr>
          <p:cNvSpPr/>
          <p:nvPr/>
        </p:nvSpPr>
        <p:spPr>
          <a:xfrm>
            <a:off x="10820496" y="-318402"/>
            <a:ext cx="1436914" cy="744139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a:extLst>
              <a:ext uri="{FF2B5EF4-FFF2-40B4-BE49-F238E27FC236}">
                <a16:creationId xmlns:a16="http://schemas.microsoft.com/office/drawing/2014/main" id="{DB14462D-6B2B-C844-9659-9A05A8A10883}"/>
              </a:ext>
            </a:extLst>
          </p:cNvPr>
          <p:cNvPicPr>
            <a:picLocks noChangeAspect="1"/>
          </p:cNvPicPr>
          <p:nvPr/>
        </p:nvPicPr>
        <p:blipFill>
          <a:blip r:embed="rId2"/>
          <a:stretch>
            <a:fillRect/>
          </a:stretch>
        </p:blipFill>
        <p:spPr>
          <a:xfrm>
            <a:off x="10280251" y="4847222"/>
            <a:ext cx="2275772" cy="2275772"/>
          </a:xfrm>
          <a:prstGeom prst="rect">
            <a:avLst/>
          </a:prstGeom>
        </p:spPr>
      </p:pic>
      <p:sp>
        <p:nvSpPr>
          <p:cNvPr id="11" name="TextBox 10">
            <a:extLst>
              <a:ext uri="{FF2B5EF4-FFF2-40B4-BE49-F238E27FC236}">
                <a16:creationId xmlns:a16="http://schemas.microsoft.com/office/drawing/2014/main" id="{36E7D83E-D916-4146-8CBE-B415F3DA4F7A}"/>
              </a:ext>
            </a:extLst>
          </p:cNvPr>
          <p:cNvSpPr txBox="1"/>
          <p:nvPr/>
        </p:nvSpPr>
        <p:spPr>
          <a:xfrm>
            <a:off x="413375" y="368135"/>
            <a:ext cx="7341211" cy="461665"/>
          </a:xfrm>
          <a:prstGeom prst="rect">
            <a:avLst/>
          </a:prstGeom>
          <a:noFill/>
        </p:spPr>
        <p:txBody>
          <a:bodyPr wrap="square" rtlCol="0">
            <a:spAutoFit/>
          </a:bodyPr>
          <a:lstStyle/>
          <a:p>
            <a:r>
              <a:rPr lang="ru-RU" sz="2400" b="1" dirty="0">
                <a:solidFill>
                  <a:schemeClr val="accent6">
                    <a:lumMod val="75000"/>
                  </a:schemeClr>
                </a:solidFill>
                <a:latin typeface="Lato" panose="020F0502020204030203" pitchFamily="34" charset="0"/>
                <a:cs typeface="Lato" panose="020F0502020204030203" pitchFamily="34" charset="0"/>
              </a:rPr>
              <a:t>Числительные</a:t>
            </a:r>
          </a:p>
        </p:txBody>
      </p:sp>
      <p:pic>
        <p:nvPicPr>
          <p:cNvPr id="3" name="Рисунок 2">
            <a:extLst>
              <a:ext uri="{FF2B5EF4-FFF2-40B4-BE49-F238E27FC236}">
                <a16:creationId xmlns:a16="http://schemas.microsoft.com/office/drawing/2014/main" id="{87034294-47CA-174D-B19A-D59FCDB2432D}"/>
              </a:ext>
            </a:extLst>
          </p:cNvPr>
          <p:cNvPicPr>
            <a:picLocks noChangeAspect="1"/>
          </p:cNvPicPr>
          <p:nvPr/>
        </p:nvPicPr>
        <p:blipFill>
          <a:blip r:embed="rId3"/>
          <a:stretch>
            <a:fillRect/>
          </a:stretch>
        </p:blipFill>
        <p:spPr>
          <a:xfrm>
            <a:off x="650882" y="829800"/>
            <a:ext cx="8766251" cy="4691456"/>
          </a:xfrm>
          <a:prstGeom prst="rect">
            <a:avLst/>
          </a:prstGeom>
        </p:spPr>
      </p:pic>
      <p:pic>
        <p:nvPicPr>
          <p:cNvPr id="6" name="Рисунок 5">
            <a:extLst>
              <a:ext uri="{FF2B5EF4-FFF2-40B4-BE49-F238E27FC236}">
                <a16:creationId xmlns:a16="http://schemas.microsoft.com/office/drawing/2014/main" id="{7AD9E455-31B1-004A-B0CC-CEF38E1FF8A9}"/>
              </a:ext>
            </a:extLst>
          </p:cNvPr>
          <p:cNvPicPr>
            <a:picLocks noChangeAspect="1"/>
          </p:cNvPicPr>
          <p:nvPr/>
        </p:nvPicPr>
        <p:blipFill>
          <a:blip r:embed="rId4"/>
          <a:stretch>
            <a:fillRect/>
          </a:stretch>
        </p:blipFill>
        <p:spPr>
          <a:xfrm>
            <a:off x="650882" y="5414720"/>
            <a:ext cx="8379773" cy="951719"/>
          </a:xfrm>
          <a:prstGeom prst="rect">
            <a:avLst/>
          </a:prstGeom>
        </p:spPr>
      </p:pic>
    </p:spTree>
    <p:extLst>
      <p:ext uri="{BB962C8B-B14F-4D97-AF65-F5344CB8AC3E}">
        <p14:creationId xmlns:p14="http://schemas.microsoft.com/office/powerpoint/2010/main" val="151620361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27465B31-CCFD-914A-9256-BC2B7C2E00B9}"/>
              </a:ext>
            </a:extLst>
          </p:cNvPr>
          <p:cNvSpPr/>
          <p:nvPr/>
        </p:nvSpPr>
        <p:spPr>
          <a:xfrm>
            <a:off x="10820496" y="-318402"/>
            <a:ext cx="1436914" cy="744139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a:extLst>
              <a:ext uri="{FF2B5EF4-FFF2-40B4-BE49-F238E27FC236}">
                <a16:creationId xmlns:a16="http://schemas.microsoft.com/office/drawing/2014/main" id="{DB14462D-6B2B-C844-9659-9A05A8A10883}"/>
              </a:ext>
            </a:extLst>
          </p:cNvPr>
          <p:cNvPicPr>
            <a:picLocks noChangeAspect="1"/>
          </p:cNvPicPr>
          <p:nvPr/>
        </p:nvPicPr>
        <p:blipFill>
          <a:blip r:embed="rId2"/>
          <a:stretch>
            <a:fillRect/>
          </a:stretch>
        </p:blipFill>
        <p:spPr>
          <a:xfrm>
            <a:off x="10280251" y="4847222"/>
            <a:ext cx="2275772" cy="2275772"/>
          </a:xfrm>
          <a:prstGeom prst="rect">
            <a:avLst/>
          </a:prstGeom>
        </p:spPr>
      </p:pic>
      <p:sp>
        <p:nvSpPr>
          <p:cNvPr id="11" name="TextBox 10">
            <a:extLst>
              <a:ext uri="{FF2B5EF4-FFF2-40B4-BE49-F238E27FC236}">
                <a16:creationId xmlns:a16="http://schemas.microsoft.com/office/drawing/2014/main" id="{36E7D83E-D916-4146-8CBE-B415F3DA4F7A}"/>
              </a:ext>
            </a:extLst>
          </p:cNvPr>
          <p:cNvSpPr txBox="1"/>
          <p:nvPr/>
        </p:nvSpPr>
        <p:spPr>
          <a:xfrm>
            <a:off x="413375" y="368135"/>
            <a:ext cx="7341211" cy="461665"/>
          </a:xfrm>
          <a:prstGeom prst="rect">
            <a:avLst/>
          </a:prstGeom>
          <a:noFill/>
        </p:spPr>
        <p:txBody>
          <a:bodyPr wrap="square" rtlCol="0">
            <a:spAutoFit/>
          </a:bodyPr>
          <a:lstStyle/>
          <a:p>
            <a:r>
              <a:rPr lang="ru-RU" sz="2400" b="1" dirty="0">
                <a:solidFill>
                  <a:schemeClr val="accent6">
                    <a:lumMod val="75000"/>
                  </a:schemeClr>
                </a:solidFill>
                <a:latin typeface="Lato" panose="020F0502020204030203" pitchFamily="34" charset="0"/>
                <a:cs typeface="Lato" panose="020F0502020204030203" pitchFamily="34" charset="0"/>
              </a:rPr>
              <a:t>Числительные</a:t>
            </a:r>
          </a:p>
        </p:txBody>
      </p:sp>
      <p:pic>
        <p:nvPicPr>
          <p:cNvPr id="5" name="Рисунок 4">
            <a:extLst>
              <a:ext uri="{FF2B5EF4-FFF2-40B4-BE49-F238E27FC236}">
                <a16:creationId xmlns:a16="http://schemas.microsoft.com/office/drawing/2014/main" id="{6C5B1381-BFEF-824B-8895-3BB9284964CF}"/>
              </a:ext>
            </a:extLst>
          </p:cNvPr>
          <p:cNvPicPr>
            <a:picLocks noChangeAspect="1"/>
          </p:cNvPicPr>
          <p:nvPr/>
        </p:nvPicPr>
        <p:blipFill>
          <a:blip r:embed="rId3"/>
          <a:stretch>
            <a:fillRect/>
          </a:stretch>
        </p:blipFill>
        <p:spPr>
          <a:xfrm>
            <a:off x="459878" y="960428"/>
            <a:ext cx="10090495" cy="5165625"/>
          </a:xfrm>
          <a:prstGeom prst="rect">
            <a:avLst/>
          </a:prstGeom>
        </p:spPr>
      </p:pic>
    </p:spTree>
    <p:extLst>
      <p:ext uri="{BB962C8B-B14F-4D97-AF65-F5344CB8AC3E}">
        <p14:creationId xmlns:p14="http://schemas.microsoft.com/office/powerpoint/2010/main" val="347332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27465B31-CCFD-914A-9256-BC2B7C2E00B9}"/>
              </a:ext>
            </a:extLst>
          </p:cNvPr>
          <p:cNvSpPr/>
          <p:nvPr/>
        </p:nvSpPr>
        <p:spPr>
          <a:xfrm>
            <a:off x="10820496" y="-318402"/>
            <a:ext cx="1436914" cy="744139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a:extLst>
              <a:ext uri="{FF2B5EF4-FFF2-40B4-BE49-F238E27FC236}">
                <a16:creationId xmlns:a16="http://schemas.microsoft.com/office/drawing/2014/main" id="{DB14462D-6B2B-C844-9659-9A05A8A10883}"/>
              </a:ext>
            </a:extLst>
          </p:cNvPr>
          <p:cNvPicPr>
            <a:picLocks noChangeAspect="1"/>
          </p:cNvPicPr>
          <p:nvPr/>
        </p:nvPicPr>
        <p:blipFill>
          <a:blip r:embed="rId2"/>
          <a:stretch>
            <a:fillRect/>
          </a:stretch>
        </p:blipFill>
        <p:spPr>
          <a:xfrm>
            <a:off x="10280251" y="4847222"/>
            <a:ext cx="2275772" cy="2275772"/>
          </a:xfrm>
          <a:prstGeom prst="rect">
            <a:avLst/>
          </a:prstGeom>
        </p:spPr>
      </p:pic>
      <p:sp>
        <p:nvSpPr>
          <p:cNvPr id="11" name="TextBox 10">
            <a:extLst>
              <a:ext uri="{FF2B5EF4-FFF2-40B4-BE49-F238E27FC236}">
                <a16:creationId xmlns:a16="http://schemas.microsoft.com/office/drawing/2014/main" id="{36E7D83E-D916-4146-8CBE-B415F3DA4F7A}"/>
              </a:ext>
            </a:extLst>
          </p:cNvPr>
          <p:cNvSpPr txBox="1"/>
          <p:nvPr/>
        </p:nvSpPr>
        <p:spPr>
          <a:xfrm>
            <a:off x="413375" y="368135"/>
            <a:ext cx="7341211" cy="461665"/>
          </a:xfrm>
          <a:prstGeom prst="rect">
            <a:avLst/>
          </a:prstGeom>
          <a:noFill/>
        </p:spPr>
        <p:txBody>
          <a:bodyPr wrap="square" rtlCol="0">
            <a:spAutoFit/>
          </a:bodyPr>
          <a:lstStyle/>
          <a:p>
            <a:r>
              <a:rPr lang="ru-RU" sz="2400" b="1" dirty="0">
                <a:solidFill>
                  <a:schemeClr val="accent6">
                    <a:lumMod val="75000"/>
                  </a:schemeClr>
                </a:solidFill>
                <a:latin typeface="Lato" panose="020F0502020204030203" pitchFamily="34" charset="0"/>
                <a:cs typeface="Lato" panose="020F0502020204030203" pitchFamily="34" charset="0"/>
              </a:rPr>
              <a:t>Числительные (где ошибки?)</a:t>
            </a:r>
          </a:p>
        </p:txBody>
      </p:sp>
      <p:pic>
        <p:nvPicPr>
          <p:cNvPr id="3" name="Рисунок 2">
            <a:extLst>
              <a:ext uri="{FF2B5EF4-FFF2-40B4-BE49-F238E27FC236}">
                <a16:creationId xmlns:a16="http://schemas.microsoft.com/office/drawing/2014/main" id="{4895B6D6-14AC-7A41-87F2-FFC283A2267E}"/>
              </a:ext>
            </a:extLst>
          </p:cNvPr>
          <p:cNvPicPr>
            <a:picLocks noChangeAspect="1"/>
          </p:cNvPicPr>
          <p:nvPr/>
        </p:nvPicPr>
        <p:blipFill>
          <a:blip r:embed="rId3"/>
          <a:stretch>
            <a:fillRect/>
          </a:stretch>
        </p:blipFill>
        <p:spPr>
          <a:xfrm>
            <a:off x="199619" y="1331685"/>
            <a:ext cx="9866876" cy="1421268"/>
          </a:xfrm>
          <a:prstGeom prst="rect">
            <a:avLst/>
          </a:prstGeom>
        </p:spPr>
      </p:pic>
      <p:pic>
        <p:nvPicPr>
          <p:cNvPr id="7" name="Рисунок 6">
            <a:extLst>
              <a:ext uri="{FF2B5EF4-FFF2-40B4-BE49-F238E27FC236}">
                <a16:creationId xmlns:a16="http://schemas.microsoft.com/office/drawing/2014/main" id="{FFAC8DE4-3DAA-624D-A08C-BA24C7B3C14B}"/>
              </a:ext>
            </a:extLst>
          </p:cNvPr>
          <p:cNvPicPr>
            <a:picLocks noChangeAspect="1"/>
          </p:cNvPicPr>
          <p:nvPr/>
        </p:nvPicPr>
        <p:blipFill>
          <a:blip r:embed="rId4"/>
          <a:stretch>
            <a:fillRect/>
          </a:stretch>
        </p:blipFill>
        <p:spPr>
          <a:xfrm>
            <a:off x="0" y="2606578"/>
            <a:ext cx="10847831" cy="2915447"/>
          </a:xfrm>
          <a:prstGeom prst="rect">
            <a:avLst/>
          </a:prstGeom>
        </p:spPr>
      </p:pic>
    </p:spTree>
    <p:extLst>
      <p:ext uri="{BB962C8B-B14F-4D97-AF65-F5344CB8AC3E}">
        <p14:creationId xmlns:p14="http://schemas.microsoft.com/office/powerpoint/2010/main" val="354060788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27465B31-CCFD-914A-9256-BC2B7C2E00B9}"/>
              </a:ext>
            </a:extLst>
          </p:cNvPr>
          <p:cNvSpPr/>
          <p:nvPr/>
        </p:nvSpPr>
        <p:spPr>
          <a:xfrm>
            <a:off x="10820496" y="-318402"/>
            <a:ext cx="1436914" cy="744139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a:extLst>
              <a:ext uri="{FF2B5EF4-FFF2-40B4-BE49-F238E27FC236}">
                <a16:creationId xmlns:a16="http://schemas.microsoft.com/office/drawing/2014/main" id="{DB14462D-6B2B-C844-9659-9A05A8A10883}"/>
              </a:ext>
            </a:extLst>
          </p:cNvPr>
          <p:cNvPicPr>
            <a:picLocks noChangeAspect="1"/>
          </p:cNvPicPr>
          <p:nvPr/>
        </p:nvPicPr>
        <p:blipFill>
          <a:blip r:embed="rId2"/>
          <a:stretch>
            <a:fillRect/>
          </a:stretch>
        </p:blipFill>
        <p:spPr>
          <a:xfrm>
            <a:off x="10280251" y="4847222"/>
            <a:ext cx="2275772" cy="2275772"/>
          </a:xfrm>
          <a:prstGeom prst="rect">
            <a:avLst/>
          </a:prstGeom>
        </p:spPr>
      </p:pic>
      <p:sp>
        <p:nvSpPr>
          <p:cNvPr id="11" name="TextBox 10">
            <a:extLst>
              <a:ext uri="{FF2B5EF4-FFF2-40B4-BE49-F238E27FC236}">
                <a16:creationId xmlns:a16="http://schemas.microsoft.com/office/drawing/2014/main" id="{36E7D83E-D916-4146-8CBE-B415F3DA4F7A}"/>
              </a:ext>
            </a:extLst>
          </p:cNvPr>
          <p:cNvSpPr txBox="1"/>
          <p:nvPr/>
        </p:nvSpPr>
        <p:spPr>
          <a:xfrm>
            <a:off x="247121" y="139503"/>
            <a:ext cx="7341211" cy="461665"/>
          </a:xfrm>
          <a:prstGeom prst="rect">
            <a:avLst/>
          </a:prstGeom>
          <a:noFill/>
        </p:spPr>
        <p:txBody>
          <a:bodyPr wrap="square" rtlCol="0">
            <a:spAutoFit/>
          </a:bodyPr>
          <a:lstStyle/>
          <a:p>
            <a:r>
              <a:rPr lang="ru-RU" sz="2400" b="1" dirty="0">
                <a:solidFill>
                  <a:schemeClr val="accent6">
                    <a:lumMod val="75000"/>
                  </a:schemeClr>
                </a:solidFill>
                <a:latin typeface="Lato" panose="020F0502020204030203" pitchFamily="34" charset="0"/>
                <a:cs typeface="Lato" panose="020F0502020204030203" pitchFamily="34" charset="0"/>
              </a:rPr>
              <a:t>Грамматические ошибки</a:t>
            </a:r>
          </a:p>
        </p:txBody>
      </p:sp>
      <p:graphicFrame>
        <p:nvGraphicFramePr>
          <p:cNvPr id="2" name="Таблица 1">
            <a:extLst>
              <a:ext uri="{FF2B5EF4-FFF2-40B4-BE49-F238E27FC236}">
                <a16:creationId xmlns:a16="http://schemas.microsoft.com/office/drawing/2014/main" id="{70545F05-B783-AC4B-80B7-3A28A52EF291}"/>
              </a:ext>
            </a:extLst>
          </p:cNvPr>
          <p:cNvGraphicFramePr>
            <a:graphicFrameLocks noGrp="1"/>
          </p:cNvGraphicFramePr>
          <p:nvPr>
            <p:extLst>
              <p:ext uri="{D42A27DB-BD31-4B8C-83A1-F6EECF244321}">
                <p14:modId xmlns:p14="http://schemas.microsoft.com/office/powerpoint/2010/main" val="192271584"/>
              </p:ext>
            </p:extLst>
          </p:nvPr>
        </p:nvGraphicFramePr>
        <p:xfrm>
          <a:off x="510639" y="807522"/>
          <a:ext cx="9662734" cy="5498276"/>
        </p:xfrm>
        <a:graphic>
          <a:graphicData uri="http://schemas.openxmlformats.org/drawingml/2006/table">
            <a:tbl>
              <a:tblPr/>
              <a:tblGrid>
                <a:gridCol w="3220911">
                  <a:extLst>
                    <a:ext uri="{9D8B030D-6E8A-4147-A177-3AD203B41FA5}">
                      <a16:colId xmlns:a16="http://schemas.microsoft.com/office/drawing/2014/main" val="2754158244"/>
                    </a:ext>
                  </a:extLst>
                </a:gridCol>
                <a:gridCol w="463811">
                  <a:extLst>
                    <a:ext uri="{9D8B030D-6E8A-4147-A177-3AD203B41FA5}">
                      <a16:colId xmlns:a16="http://schemas.microsoft.com/office/drawing/2014/main" val="807171732"/>
                    </a:ext>
                  </a:extLst>
                </a:gridCol>
                <a:gridCol w="5978012">
                  <a:extLst>
                    <a:ext uri="{9D8B030D-6E8A-4147-A177-3AD203B41FA5}">
                      <a16:colId xmlns:a16="http://schemas.microsoft.com/office/drawing/2014/main" val="68487732"/>
                    </a:ext>
                  </a:extLst>
                </a:gridCol>
              </a:tblGrid>
              <a:tr h="392734">
                <a:tc>
                  <a:txBody>
                    <a:bodyPr/>
                    <a:lstStyle/>
                    <a:p>
                      <a:pPr algn="ctr" fontAlgn="ctr"/>
                      <a:r>
                        <a:rPr lang="ru-RU" sz="1700" dirty="0">
                          <a:solidFill>
                            <a:srgbClr val="000000"/>
                          </a:solidFill>
                          <a:effectLst/>
                          <a:latin typeface="Times New Roman" panose="02020603050405020304" pitchFamily="18" charset="0"/>
                          <a:cs typeface="Times New Roman" panose="02020603050405020304" pitchFamily="18" charset="0"/>
                        </a:rPr>
                        <a:t>ГРАММАТИЧЕСКИЕ ОШИБКИ</a:t>
                      </a:r>
                    </a:p>
                  </a:txBody>
                  <a:tcPr marL="38100" marR="38100" marT="38100" marB="38100" anchor="ctr">
                    <a:lnL>
                      <a:noFill/>
                    </a:lnL>
                    <a:lnR>
                      <a:noFill/>
                    </a:lnR>
                    <a:lnT>
                      <a:noFill/>
                    </a:lnT>
                    <a:lnB>
                      <a:noFill/>
                    </a:lnB>
                    <a:solidFill>
                      <a:srgbClr val="FFFFFF"/>
                    </a:solidFill>
                  </a:tcPr>
                </a:tc>
                <a:tc>
                  <a:txBody>
                    <a:bodyPr/>
                    <a:lstStyle/>
                    <a:p>
                      <a:pPr algn="l"/>
                      <a:r>
                        <a:rPr lang="ru-RU" sz="1700">
                          <a:solidFill>
                            <a:srgbClr val="000000"/>
                          </a:solidFill>
                          <a:effectLst/>
                          <a:latin typeface="Times New Roman" panose="02020603050405020304" pitchFamily="18" charset="0"/>
                          <a:cs typeface="Times New Roman" panose="02020603050405020304" pitchFamily="18" charset="0"/>
                        </a:rPr>
                        <a:t> </a:t>
                      </a:r>
                    </a:p>
                  </a:txBody>
                  <a:tcPr marL="38100" marR="38100" marT="38100" marB="38100" anchor="ctr">
                    <a:lnL>
                      <a:noFill/>
                    </a:lnL>
                    <a:lnR>
                      <a:noFill/>
                    </a:lnR>
                    <a:lnT>
                      <a:noFill/>
                    </a:lnT>
                    <a:lnB>
                      <a:noFill/>
                    </a:lnB>
                    <a:solidFill>
                      <a:srgbClr val="FFFFFF"/>
                    </a:solidFill>
                  </a:tcPr>
                </a:tc>
                <a:tc>
                  <a:txBody>
                    <a:bodyPr/>
                    <a:lstStyle/>
                    <a:p>
                      <a:pPr algn="ctr" fontAlgn="ctr"/>
                      <a:r>
                        <a:rPr lang="ru-RU" sz="1700">
                          <a:solidFill>
                            <a:srgbClr val="000000"/>
                          </a:solidFill>
                          <a:effectLst/>
                          <a:latin typeface="Times New Roman" panose="02020603050405020304" pitchFamily="18" charset="0"/>
                          <a:cs typeface="Times New Roman" panose="02020603050405020304" pitchFamily="18" charset="0"/>
                        </a:rPr>
                        <a:t>ПРЕДЛОЖЕНИЯ</a:t>
                      </a:r>
                    </a:p>
                  </a:txBody>
                  <a:tcPr marL="38100" marR="38100" marT="38100" marB="38100" anchor="ctr">
                    <a:lnL>
                      <a:noFill/>
                    </a:lnL>
                    <a:lnR>
                      <a:noFill/>
                    </a:lnR>
                    <a:lnT>
                      <a:noFill/>
                    </a:lnT>
                    <a:lnB>
                      <a:noFill/>
                    </a:lnB>
                    <a:solidFill>
                      <a:srgbClr val="FFFFFF"/>
                    </a:solidFill>
                  </a:tcPr>
                </a:tc>
                <a:extLst>
                  <a:ext uri="{0D108BD9-81ED-4DB2-BD59-A6C34878D82A}">
                    <a16:rowId xmlns:a16="http://schemas.microsoft.com/office/drawing/2014/main" val="2340505732"/>
                  </a:ext>
                </a:extLst>
              </a:tr>
              <a:tr h="5105542">
                <a:tc>
                  <a:txBody>
                    <a:bodyPr/>
                    <a:lstStyle/>
                    <a:p>
                      <a:pPr algn="just" fontAlgn="t"/>
                      <a:r>
                        <a:rPr lang="ru-RU" sz="1700" dirty="0">
                          <a:solidFill>
                            <a:srgbClr val="000000"/>
                          </a:solidFill>
                          <a:effectLst/>
                          <a:latin typeface="Times New Roman" panose="02020603050405020304" pitchFamily="18" charset="0"/>
                          <a:cs typeface="Times New Roman" panose="02020603050405020304" pitchFamily="18" charset="0"/>
                        </a:rPr>
                        <a:t>А) нарушение в построении предложения с причастным оборотом</a:t>
                      </a:r>
                    </a:p>
                    <a:p>
                      <a:pPr algn="just" fontAlgn="t"/>
                      <a:r>
                        <a:rPr lang="ru-RU" sz="1700" dirty="0">
                          <a:solidFill>
                            <a:srgbClr val="000000"/>
                          </a:solidFill>
                          <a:effectLst/>
                          <a:latin typeface="Times New Roman" panose="02020603050405020304" pitchFamily="18" charset="0"/>
                          <a:cs typeface="Times New Roman" panose="02020603050405020304" pitchFamily="18" charset="0"/>
                        </a:rPr>
                        <a:t>Б) нарушение связи между подлежащим и сказуемым</a:t>
                      </a:r>
                    </a:p>
                    <a:p>
                      <a:pPr algn="just" fontAlgn="t"/>
                      <a:r>
                        <a:rPr lang="ru-RU" sz="1700" dirty="0">
                          <a:solidFill>
                            <a:srgbClr val="000000"/>
                          </a:solidFill>
                          <a:effectLst/>
                          <a:latin typeface="Times New Roman" panose="02020603050405020304" pitchFamily="18" charset="0"/>
                          <a:cs typeface="Times New Roman" panose="02020603050405020304" pitchFamily="18" charset="0"/>
                        </a:rPr>
                        <a:t>В) ошибка в построении предложения с деепричастным оборотом</a:t>
                      </a:r>
                    </a:p>
                    <a:p>
                      <a:pPr algn="just" fontAlgn="t"/>
                      <a:r>
                        <a:rPr lang="ru-RU" sz="1700" dirty="0">
                          <a:solidFill>
                            <a:srgbClr val="000000"/>
                          </a:solidFill>
                          <a:effectLst/>
                          <a:latin typeface="Times New Roman" panose="02020603050405020304" pitchFamily="18" charset="0"/>
                          <a:cs typeface="Times New Roman" panose="02020603050405020304" pitchFamily="18" charset="0"/>
                        </a:rPr>
                        <a:t>Г) нарушение в построении предложения с несогласованным приложением</a:t>
                      </a:r>
                    </a:p>
                    <a:p>
                      <a:pPr algn="just" fontAlgn="t"/>
                      <a:r>
                        <a:rPr lang="ru-RU" sz="1700" dirty="0">
                          <a:solidFill>
                            <a:srgbClr val="000000"/>
                          </a:solidFill>
                          <a:effectLst/>
                          <a:latin typeface="Times New Roman" panose="02020603050405020304" pitchFamily="18" charset="0"/>
                          <a:cs typeface="Times New Roman" panose="02020603050405020304" pitchFamily="18" charset="0"/>
                        </a:rPr>
                        <a:t>Д) неправильное употребление падежной формы существительного с предлогом</a:t>
                      </a:r>
                    </a:p>
                  </a:txBody>
                  <a:tcPr marL="38100" marR="38100" marT="38100" marB="38100">
                    <a:lnL>
                      <a:noFill/>
                    </a:lnL>
                    <a:lnR>
                      <a:noFill/>
                    </a:lnR>
                    <a:lnT>
                      <a:noFill/>
                    </a:lnT>
                    <a:lnB>
                      <a:noFill/>
                    </a:lnB>
                    <a:solidFill>
                      <a:srgbClr val="FFFFFF"/>
                    </a:solidFill>
                  </a:tcPr>
                </a:tc>
                <a:tc>
                  <a:txBody>
                    <a:bodyPr/>
                    <a:lstStyle/>
                    <a:p>
                      <a:pPr algn="l"/>
                      <a:r>
                        <a:rPr lang="ru-RU" sz="1700">
                          <a:solidFill>
                            <a:srgbClr val="000000"/>
                          </a:solidFill>
                          <a:effectLst/>
                          <a:latin typeface="Times New Roman" panose="02020603050405020304" pitchFamily="18" charset="0"/>
                          <a:cs typeface="Times New Roman" panose="02020603050405020304" pitchFamily="18" charset="0"/>
                        </a:rPr>
                        <a:t> </a:t>
                      </a:r>
                    </a:p>
                  </a:txBody>
                  <a:tcPr marL="38100" marR="38100" marT="38100" marB="38100" anchor="ctr">
                    <a:lnL>
                      <a:noFill/>
                    </a:lnL>
                    <a:lnR>
                      <a:noFill/>
                    </a:lnR>
                    <a:lnT>
                      <a:noFill/>
                    </a:lnT>
                    <a:lnB>
                      <a:noFill/>
                    </a:lnB>
                    <a:solidFill>
                      <a:srgbClr val="FFFFFF"/>
                    </a:solidFill>
                  </a:tcPr>
                </a:tc>
                <a:tc>
                  <a:txBody>
                    <a:bodyPr/>
                    <a:lstStyle/>
                    <a:p>
                      <a:pPr algn="just" fontAlgn="t"/>
                      <a:r>
                        <a:rPr lang="ru-RU" sz="1700" dirty="0">
                          <a:solidFill>
                            <a:srgbClr val="000000"/>
                          </a:solidFill>
                          <a:effectLst/>
                          <a:latin typeface="Times New Roman" panose="02020603050405020304" pitchFamily="18" charset="0"/>
                          <a:cs typeface="Times New Roman" panose="02020603050405020304" pitchFamily="18" charset="0"/>
                        </a:rPr>
                        <a:t>1) Современная любительская астрономия — это престижное хобби, в которое многие вкладывают тысячи</a:t>
                      </a:r>
                    </a:p>
                    <a:p>
                      <a:pPr algn="just" fontAlgn="t"/>
                      <a:r>
                        <a:rPr lang="ru-RU" sz="1700" dirty="0">
                          <a:solidFill>
                            <a:srgbClr val="000000"/>
                          </a:solidFill>
                          <a:effectLst/>
                          <a:latin typeface="Times New Roman" panose="02020603050405020304" pitchFamily="18" charset="0"/>
                          <a:cs typeface="Times New Roman" panose="02020603050405020304" pitchFamily="18" charset="0"/>
                        </a:rPr>
                        <a:t>долларов.</a:t>
                      </a:r>
                    </a:p>
                    <a:p>
                      <a:pPr algn="just" fontAlgn="t"/>
                      <a:r>
                        <a:rPr lang="ru-RU" sz="1700" dirty="0">
                          <a:solidFill>
                            <a:srgbClr val="000000"/>
                          </a:solidFill>
                          <a:effectLst/>
                          <a:latin typeface="Times New Roman" panose="02020603050405020304" pitchFamily="18" charset="0"/>
                          <a:cs typeface="Times New Roman" panose="02020603050405020304" pitchFamily="18" charset="0"/>
                        </a:rPr>
                        <a:t>2) По окончании сеанса на выходе из кинозала каждый посетитель обязан лично сдать 3</a:t>
                      </a:r>
                      <a:r>
                        <a:rPr lang="en" sz="1700" dirty="0">
                          <a:solidFill>
                            <a:srgbClr val="000000"/>
                          </a:solidFill>
                          <a:effectLst/>
                          <a:latin typeface="Times New Roman" panose="02020603050405020304" pitchFamily="18" charset="0"/>
                          <a:cs typeface="Times New Roman" panose="02020603050405020304" pitchFamily="18" charset="0"/>
                        </a:rPr>
                        <a:t>D </a:t>
                      </a:r>
                      <a:r>
                        <a:rPr lang="ru-RU" sz="1700" dirty="0">
                          <a:solidFill>
                            <a:srgbClr val="000000"/>
                          </a:solidFill>
                          <a:effectLst/>
                          <a:latin typeface="Times New Roman" panose="02020603050405020304" pitchFamily="18" charset="0"/>
                          <a:cs typeface="Times New Roman" panose="02020603050405020304" pitchFamily="18" charset="0"/>
                        </a:rPr>
                        <a:t>очки контролеру.</a:t>
                      </a:r>
                    </a:p>
                    <a:p>
                      <a:pPr algn="just" fontAlgn="t"/>
                      <a:r>
                        <a:rPr lang="ru-RU" sz="1700" dirty="0">
                          <a:solidFill>
                            <a:srgbClr val="000000"/>
                          </a:solidFill>
                          <a:effectLst/>
                          <a:latin typeface="Times New Roman" panose="02020603050405020304" pitchFamily="18" charset="0"/>
                          <a:cs typeface="Times New Roman" panose="02020603050405020304" pitchFamily="18" charset="0"/>
                        </a:rPr>
                        <a:t>3) В повести А.С. Пушкина «Дубровском» изображены картины крепостного прошлого России.</a:t>
                      </a:r>
                    </a:p>
                    <a:p>
                      <a:pPr algn="just" fontAlgn="t"/>
                      <a:r>
                        <a:rPr lang="ru-RU" sz="1700" dirty="0">
                          <a:solidFill>
                            <a:srgbClr val="000000"/>
                          </a:solidFill>
                          <a:effectLst/>
                          <a:latin typeface="Times New Roman" panose="02020603050405020304" pitchFamily="18" charset="0"/>
                          <a:cs typeface="Times New Roman" panose="02020603050405020304" pitchFamily="18" charset="0"/>
                        </a:rPr>
                        <a:t>4) В «Василии </a:t>
                      </a:r>
                      <a:r>
                        <a:rPr lang="ru-RU" sz="1700" dirty="0" err="1">
                          <a:solidFill>
                            <a:srgbClr val="000000"/>
                          </a:solidFill>
                          <a:effectLst/>
                          <a:latin typeface="Times New Roman" panose="02020603050405020304" pitchFamily="18" charset="0"/>
                          <a:cs typeface="Times New Roman" panose="02020603050405020304" pitchFamily="18" charset="0"/>
                        </a:rPr>
                        <a:t>Тёркине</a:t>
                      </a:r>
                      <a:r>
                        <a:rPr lang="ru-RU" sz="1700" dirty="0">
                          <a:solidFill>
                            <a:srgbClr val="000000"/>
                          </a:solidFill>
                          <a:effectLst/>
                          <a:latin typeface="Times New Roman" panose="02020603050405020304" pitchFamily="18" charset="0"/>
                          <a:cs typeface="Times New Roman" panose="02020603050405020304" pitchFamily="18" charset="0"/>
                        </a:rPr>
                        <a:t>» автор восхищается подвигом русского солдата, сохраняющим верность долгу и отчизне.</a:t>
                      </a:r>
                    </a:p>
                    <a:p>
                      <a:pPr algn="just" fontAlgn="t"/>
                      <a:r>
                        <a:rPr lang="ru-RU" sz="1700" dirty="0">
                          <a:solidFill>
                            <a:srgbClr val="000000"/>
                          </a:solidFill>
                          <a:effectLst/>
                          <a:latin typeface="Times New Roman" panose="02020603050405020304" pitchFamily="18" charset="0"/>
                          <a:cs typeface="Times New Roman" panose="02020603050405020304" pitchFamily="18" charset="0"/>
                        </a:rPr>
                        <a:t>5) Благодаря обучения в медицинском институте Устименко стал работать сельским врачом.</a:t>
                      </a:r>
                    </a:p>
                    <a:p>
                      <a:pPr algn="just" fontAlgn="t"/>
                      <a:r>
                        <a:rPr lang="ru-RU" sz="1700" dirty="0">
                          <a:solidFill>
                            <a:srgbClr val="000000"/>
                          </a:solidFill>
                          <a:effectLst/>
                          <a:latin typeface="Times New Roman" panose="02020603050405020304" pitchFamily="18" charset="0"/>
                          <a:cs typeface="Times New Roman" panose="02020603050405020304" pitchFamily="18" charset="0"/>
                        </a:rPr>
                        <a:t>6) Приводя примеры истинной любви, многие учащиеся обращались к «Гранатовому браслету».</a:t>
                      </a:r>
                    </a:p>
                    <a:p>
                      <a:pPr algn="just" fontAlgn="t"/>
                      <a:r>
                        <a:rPr lang="ru-RU" sz="1700" dirty="0">
                          <a:solidFill>
                            <a:srgbClr val="000000"/>
                          </a:solidFill>
                          <a:effectLst/>
                          <a:latin typeface="Times New Roman" panose="02020603050405020304" pitchFamily="18" charset="0"/>
                          <a:cs typeface="Times New Roman" panose="02020603050405020304" pitchFamily="18" charset="0"/>
                        </a:rPr>
                        <a:t>7) Кто, как не сама природа, научила будущего скульптора пристальнее вглядываться в формы предметов?</a:t>
                      </a:r>
                    </a:p>
                    <a:p>
                      <a:pPr algn="just" fontAlgn="t"/>
                      <a:r>
                        <a:rPr lang="ru-RU" sz="1700" dirty="0">
                          <a:solidFill>
                            <a:srgbClr val="000000"/>
                          </a:solidFill>
                          <a:effectLst/>
                          <a:latin typeface="Times New Roman" panose="02020603050405020304" pitchFamily="18" charset="0"/>
                          <a:cs typeface="Times New Roman" panose="02020603050405020304" pitchFamily="18" charset="0"/>
                        </a:rPr>
                        <a:t>8) Создавая метеорологический прогноз, учёными обрабатывается большой статистический материал.</a:t>
                      </a:r>
                    </a:p>
                    <a:p>
                      <a:pPr algn="just" fontAlgn="t"/>
                      <a:r>
                        <a:rPr lang="ru-RU" sz="1700" dirty="0">
                          <a:solidFill>
                            <a:srgbClr val="000000"/>
                          </a:solidFill>
                          <a:effectLst/>
                          <a:latin typeface="Times New Roman" panose="02020603050405020304" pitchFamily="18" charset="0"/>
                          <a:cs typeface="Times New Roman" panose="02020603050405020304" pitchFamily="18" charset="0"/>
                        </a:rPr>
                        <a:t>9) Главная цель науки — доставлять людям внутреннее удовлетворение, а не приносить материальные выгоды.</a:t>
                      </a:r>
                    </a:p>
                  </a:txBody>
                  <a:tcPr marL="38100" marR="38100" marT="38100" marB="38100">
                    <a:lnL>
                      <a:noFill/>
                    </a:lnL>
                    <a:lnR>
                      <a:noFill/>
                    </a:lnR>
                    <a:lnT>
                      <a:noFill/>
                    </a:lnT>
                    <a:lnB>
                      <a:noFill/>
                    </a:lnB>
                    <a:solidFill>
                      <a:srgbClr val="FFFFFF"/>
                    </a:solidFill>
                  </a:tcPr>
                </a:tc>
                <a:extLst>
                  <a:ext uri="{0D108BD9-81ED-4DB2-BD59-A6C34878D82A}">
                    <a16:rowId xmlns:a16="http://schemas.microsoft.com/office/drawing/2014/main" val="3814267224"/>
                  </a:ext>
                </a:extLst>
              </a:tr>
            </a:tbl>
          </a:graphicData>
        </a:graphic>
      </p:graphicFrame>
    </p:spTree>
    <p:extLst>
      <p:ext uri="{BB962C8B-B14F-4D97-AF65-F5344CB8AC3E}">
        <p14:creationId xmlns:p14="http://schemas.microsoft.com/office/powerpoint/2010/main" val="63932775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27465B31-CCFD-914A-9256-BC2B7C2E00B9}"/>
              </a:ext>
            </a:extLst>
          </p:cNvPr>
          <p:cNvSpPr/>
          <p:nvPr/>
        </p:nvSpPr>
        <p:spPr>
          <a:xfrm>
            <a:off x="10820496" y="-318402"/>
            <a:ext cx="1436914" cy="744139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a:extLst>
              <a:ext uri="{FF2B5EF4-FFF2-40B4-BE49-F238E27FC236}">
                <a16:creationId xmlns:a16="http://schemas.microsoft.com/office/drawing/2014/main" id="{DB14462D-6B2B-C844-9659-9A05A8A10883}"/>
              </a:ext>
            </a:extLst>
          </p:cNvPr>
          <p:cNvPicPr>
            <a:picLocks noChangeAspect="1"/>
          </p:cNvPicPr>
          <p:nvPr/>
        </p:nvPicPr>
        <p:blipFill>
          <a:blip r:embed="rId2"/>
          <a:stretch>
            <a:fillRect/>
          </a:stretch>
        </p:blipFill>
        <p:spPr>
          <a:xfrm>
            <a:off x="10280251" y="4847222"/>
            <a:ext cx="2275772" cy="2275772"/>
          </a:xfrm>
          <a:prstGeom prst="rect">
            <a:avLst/>
          </a:prstGeom>
        </p:spPr>
      </p:pic>
      <p:sp>
        <p:nvSpPr>
          <p:cNvPr id="11" name="TextBox 10">
            <a:extLst>
              <a:ext uri="{FF2B5EF4-FFF2-40B4-BE49-F238E27FC236}">
                <a16:creationId xmlns:a16="http://schemas.microsoft.com/office/drawing/2014/main" id="{36E7D83E-D916-4146-8CBE-B415F3DA4F7A}"/>
              </a:ext>
            </a:extLst>
          </p:cNvPr>
          <p:cNvSpPr txBox="1"/>
          <p:nvPr/>
        </p:nvSpPr>
        <p:spPr>
          <a:xfrm>
            <a:off x="247121" y="139503"/>
            <a:ext cx="7341211" cy="461665"/>
          </a:xfrm>
          <a:prstGeom prst="rect">
            <a:avLst/>
          </a:prstGeom>
          <a:noFill/>
        </p:spPr>
        <p:txBody>
          <a:bodyPr wrap="square" rtlCol="0">
            <a:spAutoFit/>
          </a:bodyPr>
          <a:lstStyle/>
          <a:p>
            <a:r>
              <a:rPr lang="ru-RU" sz="2400" b="1" dirty="0">
                <a:solidFill>
                  <a:schemeClr val="accent6">
                    <a:lumMod val="75000"/>
                  </a:schemeClr>
                </a:solidFill>
                <a:latin typeface="Lato" panose="020F0502020204030203" pitchFamily="34" charset="0"/>
                <a:cs typeface="Lato" panose="020F0502020204030203" pitchFamily="34" charset="0"/>
              </a:rPr>
              <a:t>Грамматические ошибки</a:t>
            </a:r>
          </a:p>
        </p:txBody>
      </p:sp>
      <p:graphicFrame>
        <p:nvGraphicFramePr>
          <p:cNvPr id="2" name="Таблица 1">
            <a:extLst>
              <a:ext uri="{FF2B5EF4-FFF2-40B4-BE49-F238E27FC236}">
                <a16:creationId xmlns:a16="http://schemas.microsoft.com/office/drawing/2014/main" id="{70545F05-B783-AC4B-80B7-3A28A52EF291}"/>
              </a:ext>
            </a:extLst>
          </p:cNvPr>
          <p:cNvGraphicFramePr>
            <a:graphicFrameLocks noGrp="1"/>
          </p:cNvGraphicFramePr>
          <p:nvPr>
            <p:extLst>
              <p:ext uri="{D42A27DB-BD31-4B8C-83A1-F6EECF244321}">
                <p14:modId xmlns:p14="http://schemas.microsoft.com/office/powerpoint/2010/main" val="3717833294"/>
              </p:ext>
            </p:extLst>
          </p:nvPr>
        </p:nvGraphicFramePr>
        <p:xfrm>
          <a:off x="510639" y="807522"/>
          <a:ext cx="9662734" cy="5498276"/>
        </p:xfrm>
        <a:graphic>
          <a:graphicData uri="http://schemas.openxmlformats.org/drawingml/2006/table">
            <a:tbl>
              <a:tblPr/>
              <a:tblGrid>
                <a:gridCol w="3220911">
                  <a:extLst>
                    <a:ext uri="{9D8B030D-6E8A-4147-A177-3AD203B41FA5}">
                      <a16:colId xmlns:a16="http://schemas.microsoft.com/office/drawing/2014/main" val="2754158244"/>
                    </a:ext>
                  </a:extLst>
                </a:gridCol>
                <a:gridCol w="463811">
                  <a:extLst>
                    <a:ext uri="{9D8B030D-6E8A-4147-A177-3AD203B41FA5}">
                      <a16:colId xmlns:a16="http://schemas.microsoft.com/office/drawing/2014/main" val="807171732"/>
                    </a:ext>
                  </a:extLst>
                </a:gridCol>
                <a:gridCol w="5978012">
                  <a:extLst>
                    <a:ext uri="{9D8B030D-6E8A-4147-A177-3AD203B41FA5}">
                      <a16:colId xmlns:a16="http://schemas.microsoft.com/office/drawing/2014/main" val="68487732"/>
                    </a:ext>
                  </a:extLst>
                </a:gridCol>
              </a:tblGrid>
              <a:tr h="392734">
                <a:tc>
                  <a:txBody>
                    <a:bodyPr/>
                    <a:lstStyle/>
                    <a:p>
                      <a:pPr algn="ctr" fontAlgn="ctr"/>
                      <a:r>
                        <a:rPr lang="ru-RU" sz="1700">
                          <a:solidFill>
                            <a:srgbClr val="000000"/>
                          </a:solidFill>
                          <a:effectLst/>
                          <a:latin typeface="Times New Roman" panose="02020603050405020304" pitchFamily="18" charset="0"/>
                          <a:cs typeface="Times New Roman" panose="02020603050405020304" pitchFamily="18" charset="0"/>
                        </a:rPr>
                        <a:t>ГРАММАТИЧЕСКИЕ ОШИБКИ</a:t>
                      </a:r>
                    </a:p>
                  </a:txBody>
                  <a:tcPr marL="38100" marR="38100" marT="38100" marB="38100" anchor="ctr">
                    <a:lnL>
                      <a:noFill/>
                    </a:lnL>
                    <a:lnR>
                      <a:noFill/>
                    </a:lnR>
                    <a:lnT>
                      <a:noFill/>
                    </a:lnT>
                    <a:lnB>
                      <a:noFill/>
                    </a:lnB>
                    <a:solidFill>
                      <a:srgbClr val="FFFFFF"/>
                    </a:solidFill>
                  </a:tcPr>
                </a:tc>
                <a:tc>
                  <a:txBody>
                    <a:bodyPr/>
                    <a:lstStyle/>
                    <a:p>
                      <a:pPr algn="l"/>
                      <a:r>
                        <a:rPr lang="ru-RU" sz="1700">
                          <a:solidFill>
                            <a:srgbClr val="000000"/>
                          </a:solidFill>
                          <a:effectLst/>
                          <a:latin typeface="Times New Roman" panose="02020603050405020304" pitchFamily="18" charset="0"/>
                          <a:cs typeface="Times New Roman" panose="02020603050405020304" pitchFamily="18" charset="0"/>
                        </a:rPr>
                        <a:t> </a:t>
                      </a:r>
                    </a:p>
                  </a:txBody>
                  <a:tcPr marL="38100" marR="38100" marT="38100" marB="38100" anchor="ctr">
                    <a:lnL>
                      <a:noFill/>
                    </a:lnL>
                    <a:lnR>
                      <a:noFill/>
                    </a:lnR>
                    <a:lnT>
                      <a:noFill/>
                    </a:lnT>
                    <a:lnB>
                      <a:noFill/>
                    </a:lnB>
                    <a:solidFill>
                      <a:srgbClr val="FFFFFF"/>
                    </a:solidFill>
                  </a:tcPr>
                </a:tc>
                <a:tc>
                  <a:txBody>
                    <a:bodyPr/>
                    <a:lstStyle/>
                    <a:p>
                      <a:pPr algn="ctr" fontAlgn="ctr"/>
                      <a:r>
                        <a:rPr lang="ru-RU" sz="1700">
                          <a:solidFill>
                            <a:srgbClr val="000000"/>
                          </a:solidFill>
                          <a:effectLst/>
                          <a:latin typeface="Times New Roman" panose="02020603050405020304" pitchFamily="18" charset="0"/>
                          <a:cs typeface="Times New Roman" panose="02020603050405020304" pitchFamily="18" charset="0"/>
                        </a:rPr>
                        <a:t>ПРЕДЛОЖЕНИЯ</a:t>
                      </a:r>
                    </a:p>
                  </a:txBody>
                  <a:tcPr marL="38100" marR="38100" marT="38100" marB="38100" anchor="ctr">
                    <a:lnL>
                      <a:noFill/>
                    </a:lnL>
                    <a:lnR>
                      <a:noFill/>
                    </a:lnR>
                    <a:lnT>
                      <a:noFill/>
                    </a:lnT>
                    <a:lnB>
                      <a:noFill/>
                    </a:lnB>
                    <a:solidFill>
                      <a:srgbClr val="FFFFFF"/>
                    </a:solidFill>
                  </a:tcPr>
                </a:tc>
                <a:extLst>
                  <a:ext uri="{0D108BD9-81ED-4DB2-BD59-A6C34878D82A}">
                    <a16:rowId xmlns:a16="http://schemas.microsoft.com/office/drawing/2014/main" val="2340505732"/>
                  </a:ext>
                </a:extLst>
              </a:tr>
              <a:tr h="5105542">
                <a:tc>
                  <a:txBody>
                    <a:bodyPr/>
                    <a:lstStyle/>
                    <a:p>
                      <a:pPr algn="just" fontAlgn="t"/>
                      <a:r>
                        <a:rPr lang="ru-RU" sz="1700">
                          <a:solidFill>
                            <a:srgbClr val="000000"/>
                          </a:solidFill>
                          <a:effectLst/>
                          <a:latin typeface="Times New Roman" panose="02020603050405020304" pitchFamily="18" charset="0"/>
                          <a:cs typeface="Times New Roman" panose="02020603050405020304" pitchFamily="18" charset="0"/>
                        </a:rPr>
                        <a:t>А) нарушение в построении предложения с причастным оборотом</a:t>
                      </a:r>
                    </a:p>
                    <a:p>
                      <a:pPr algn="just" fontAlgn="t"/>
                      <a:r>
                        <a:rPr lang="ru-RU" sz="1700">
                          <a:solidFill>
                            <a:srgbClr val="000000"/>
                          </a:solidFill>
                          <a:effectLst/>
                          <a:latin typeface="Times New Roman" panose="02020603050405020304" pitchFamily="18" charset="0"/>
                          <a:cs typeface="Times New Roman" panose="02020603050405020304" pitchFamily="18" charset="0"/>
                        </a:rPr>
                        <a:t>Б) неправильное употребление падежной формы существительного с предлогом</a:t>
                      </a:r>
                    </a:p>
                    <a:p>
                      <a:pPr algn="just" fontAlgn="t"/>
                      <a:r>
                        <a:rPr lang="ru-RU" sz="1700">
                          <a:solidFill>
                            <a:srgbClr val="000000"/>
                          </a:solidFill>
                          <a:effectLst/>
                          <a:latin typeface="Times New Roman" panose="02020603050405020304" pitchFamily="18" charset="0"/>
                          <a:cs typeface="Times New Roman" panose="02020603050405020304" pitchFamily="18" charset="0"/>
                        </a:rPr>
                        <a:t>В) нарушение в построении предложения с несогласованным приложением</a:t>
                      </a:r>
                    </a:p>
                    <a:p>
                      <a:pPr algn="just" fontAlgn="t"/>
                      <a:r>
                        <a:rPr lang="ru-RU" sz="1700">
                          <a:solidFill>
                            <a:srgbClr val="000000"/>
                          </a:solidFill>
                          <a:effectLst/>
                          <a:latin typeface="Times New Roman" panose="02020603050405020304" pitchFamily="18" charset="0"/>
                          <a:cs typeface="Times New Roman" panose="02020603050405020304" pitchFamily="18" charset="0"/>
                        </a:rPr>
                        <a:t>Г) нарушение связи между подлежащим и сказуемым</a:t>
                      </a:r>
                    </a:p>
                    <a:p>
                      <a:pPr algn="just" fontAlgn="t"/>
                      <a:r>
                        <a:rPr lang="ru-RU" sz="1700">
                          <a:solidFill>
                            <a:srgbClr val="000000"/>
                          </a:solidFill>
                          <a:effectLst/>
                          <a:latin typeface="Times New Roman" panose="02020603050405020304" pitchFamily="18" charset="0"/>
                          <a:cs typeface="Times New Roman" panose="02020603050405020304" pitchFamily="18" charset="0"/>
                        </a:rPr>
                        <a:t>Д) ошибка в построении предложения с однородными членами</a:t>
                      </a:r>
                    </a:p>
                    <a:p>
                      <a:pPr algn="just" fontAlgn="t"/>
                      <a:r>
                        <a:rPr lang="ru-RU" sz="1700">
                          <a:solidFill>
                            <a:srgbClr val="000000"/>
                          </a:solidFill>
                          <a:effectLst/>
                          <a:latin typeface="Times New Roman" panose="02020603050405020304" pitchFamily="18" charset="0"/>
                          <a:cs typeface="Times New Roman" panose="02020603050405020304" pitchFamily="18" charset="0"/>
                        </a:rPr>
                        <a:t> </a:t>
                      </a:r>
                    </a:p>
                  </a:txBody>
                  <a:tcPr marL="38100" marR="38100" marT="38100" marB="38100">
                    <a:lnL>
                      <a:noFill/>
                    </a:lnL>
                    <a:lnR>
                      <a:noFill/>
                    </a:lnR>
                    <a:lnT>
                      <a:noFill/>
                    </a:lnT>
                    <a:lnB>
                      <a:noFill/>
                    </a:lnB>
                    <a:solidFill>
                      <a:srgbClr val="FFFFFF"/>
                    </a:solidFill>
                  </a:tcPr>
                </a:tc>
                <a:tc>
                  <a:txBody>
                    <a:bodyPr/>
                    <a:lstStyle/>
                    <a:p>
                      <a:pPr algn="l"/>
                      <a:r>
                        <a:rPr lang="ru-RU" sz="1700">
                          <a:solidFill>
                            <a:srgbClr val="000000"/>
                          </a:solidFill>
                          <a:effectLst/>
                          <a:latin typeface="Times New Roman" panose="02020603050405020304" pitchFamily="18" charset="0"/>
                          <a:cs typeface="Times New Roman" panose="02020603050405020304" pitchFamily="18" charset="0"/>
                        </a:rPr>
                        <a:t> </a:t>
                      </a:r>
                    </a:p>
                  </a:txBody>
                  <a:tcPr marL="38100" marR="38100" marT="38100" marB="38100" anchor="ctr">
                    <a:lnL>
                      <a:noFill/>
                    </a:lnL>
                    <a:lnR>
                      <a:noFill/>
                    </a:lnR>
                    <a:lnT>
                      <a:noFill/>
                    </a:lnT>
                    <a:lnB>
                      <a:noFill/>
                    </a:lnB>
                    <a:solidFill>
                      <a:srgbClr val="FFFFFF"/>
                    </a:solidFill>
                  </a:tcPr>
                </a:tc>
                <a:tc>
                  <a:txBody>
                    <a:bodyPr/>
                    <a:lstStyle/>
                    <a:p>
                      <a:pPr algn="just" fontAlgn="t"/>
                      <a:r>
                        <a:rPr lang="ru-RU" sz="1700" dirty="0">
                          <a:solidFill>
                            <a:srgbClr val="000000"/>
                          </a:solidFill>
                          <a:effectLst/>
                          <a:latin typeface="Times New Roman" panose="02020603050405020304" pitchFamily="18" charset="0"/>
                          <a:cs typeface="Times New Roman" panose="02020603050405020304" pitchFamily="18" charset="0"/>
                        </a:rPr>
                        <a:t>1) Мне захотелось узнать, как разводить и ухаживать за первоцветами в домашних условиях.</a:t>
                      </a:r>
                    </a:p>
                    <a:p>
                      <a:pPr algn="just" fontAlgn="t"/>
                      <a:r>
                        <a:rPr lang="ru-RU" sz="1700" dirty="0">
                          <a:solidFill>
                            <a:srgbClr val="000000"/>
                          </a:solidFill>
                          <a:effectLst/>
                          <a:latin typeface="Times New Roman" panose="02020603050405020304" pitchFamily="18" charset="0"/>
                          <a:cs typeface="Times New Roman" panose="02020603050405020304" pitchFamily="18" charset="0"/>
                        </a:rPr>
                        <a:t>2) Согласно плана в качестве итоговой работы мы писали рецензию на недавно прочитанную книгу.</a:t>
                      </a:r>
                    </a:p>
                    <a:p>
                      <a:pPr algn="just" fontAlgn="t"/>
                      <a:r>
                        <a:rPr lang="ru-RU" sz="1700" dirty="0">
                          <a:solidFill>
                            <a:srgbClr val="000000"/>
                          </a:solidFill>
                          <a:effectLst/>
                          <a:latin typeface="Times New Roman" panose="02020603050405020304" pitchFamily="18" charset="0"/>
                          <a:cs typeface="Times New Roman" panose="02020603050405020304" pitchFamily="18" charset="0"/>
                        </a:rPr>
                        <a:t>3) В марте те, кто достиг 18 лет, участвовал в выборах Президента Российской Федерации.</a:t>
                      </a:r>
                    </a:p>
                    <a:p>
                      <a:pPr algn="just" fontAlgn="t"/>
                      <a:r>
                        <a:rPr lang="ru-RU" sz="1700" dirty="0">
                          <a:solidFill>
                            <a:srgbClr val="000000"/>
                          </a:solidFill>
                          <a:effectLst/>
                          <a:latin typeface="Times New Roman" panose="02020603050405020304" pitchFamily="18" charset="0"/>
                          <a:cs typeface="Times New Roman" panose="02020603050405020304" pitchFamily="18" charset="0"/>
                        </a:rPr>
                        <a:t>4) Орхидеи, появившись на Земле вместе с другими цветковыми растениями, начали активно развиваться 40 миллионов лет назад.</a:t>
                      </a:r>
                    </a:p>
                    <a:p>
                      <a:pPr algn="just" fontAlgn="t"/>
                      <a:r>
                        <a:rPr lang="ru-RU" sz="1700" dirty="0">
                          <a:solidFill>
                            <a:srgbClr val="000000"/>
                          </a:solidFill>
                          <a:effectLst/>
                          <a:latin typeface="Times New Roman" panose="02020603050405020304" pitchFamily="18" charset="0"/>
                          <a:cs typeface="Times New Roman" panose="02020603050405020304" pitchFamily="18" charset="0"/>
                        </a:rPr>
                        <a:t>5) Некоторые орхидеи выработали ложные приманки, основанные на пищевых инстинктах.</a:t>
                      </a:r>
                    </a:p>
                    <a:p>
                      <a:pPr algn="just" fontAlgn="t"/>
                      <a:r>
                        <a:rPr lang="ru-RU" sz="1700" dirty="0">
                          <a:solidFill>
                            <a:srgbClr val="000000"/>
                          </a:solidFill>
                          <a:effectLst/>
                          <a:latin typeface="Times New Roman" panose="02020603050405020304" pitchFamily="18" charset="0"/>
                          <a:cs typeface="Times New Roman" panose="02020603050405020304" pitchFamily="18" charset="0"/>
                        </a:rPr>
                        <a:t>6) Каждый программист закреплён за определённым компьютером, следящим за его состоянием.</a:t>
                      </a:r>
                    </a:p>
                    <a:p>
                      <a:pPr algn="just" fontAlgn="t"/>
                      <a:r>
                        <a:rPr lang="ru-RU" sz="1700" dirty="0">
                          <a:solidFill>
                            <a:srgbClr val="000000"/>
                          </a:solidFill>
                          <a:effectLst/>
                          <a:latin typeface="Times New Roman" panose="02020603050405020304" pitchFamily="18" charset="0"/>
                          <a:cs typeface="Times New Roman" panose="02020603050405020304" pitchFamily="18" charset="0"/>
                        </a:rPr>
                        <a:t>7) Благодаря языку мы можем познакомиться с теми идеями, которые были высказаны задолго до нашего рождения.</a:t>
                      </a:r>
                    </a:p>
                    <a:p>
                      <a:pPr algn="just" fontAlgn="t"/>
                      <a:r>
                        <a:rPr lang="ru-RU" sz="1700" dirty="0">
                          <a:solidFill>
                            <a:srgbClr val="000000"/>
                          </a:solidFill>
                          <a:effectLst/>
                          <a:latin typeface="Times New Roman" panose="02020603050405020304" pitchFamily="18" charset="0"/>
                          <a:cs typeface="Times New Roman" panose="02020603050405020304" pitchFamily="18" charset="0"/>
                        </a:rPr>
                        <a:t>8) В энциклопедии «Жизни замечательных людей» много интересных биографий.</a:t>
                      </a:r>
                    </a:p>
                    <a:p>
                      <a:pPr algn="just" fontAlgn="t"/>
                      <a:r>
                        <a:rPr lang="ru-RU" sz="1700" dirty="0">
                          <a:solidFill>
                            <a:srgbClr val="000000"/>
                          </a:solidFill>
                          <a:effectLst/>
                          <a:latin typeface="Times New Roman" panose="02020603050405020304" pitchFamily="18" charset="0"/>
                          <a:cs typeface="Times New Roman" panose="02020603050405020304" pitchFamily="18" charset="0"/>
                        </a:rPr>
                        <a:t>9) В начале работы над произведением автор может по-разному рассчитывать ход событий, определять судьбы героев.</a:t>
                      </a:r>
                    </a:p>
                  </a:txBody>
                  <a:tcPr marL="38100" marR="38100" marT="38100" marB="38100">
                    <a:lnL>
                      <a:noFill/>
                    </a:lnL>
                    <a:lnR>
                      <a:noFill/>
                    </a:lnR>
                    <a:lnT>
                      <a:noFill/>
                    </a:lnT>
                    <a:lnB>
                      <a:noFill/>
                    </a:lnB>
                    <a:solidFill>
                      <a:srgbClr val="FFFFFF"/>
                    </a:solidFill>
                  </a:tcPr>
                </a:tc>
                <a:extLst>
                  <a:ext uri="{0D108BD9-81ED-4DB2-BD59-A6C34878D82A}">
                    <a16:rowId xmlns:a16="http://schemas.microsoft.com/office/drawing/2014/main" val="3814267224"/>
                  </a:ext>
                </a:extLst>
              </a:tr>
            </a:tbl>
          </a:graphicData>
        </a:graphic>
      </p:graphicFrame>
    </p:spTree>
    <p:extLst>
      <p:ext uri="{BB962C8B-B14F-4D97-AF65-F5344CB8AC3E}">
        <p14:creationId xmlns:p14="http://schemas.microsoft.com/office/powerpoint/2010/main" val="49403882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27465B31-CCFD-914A-9256-BC2B7C2E00B9}"/>
              </a:ext>
            </a:extLst>
          </p:cNvPr>
          <p:cNvSpPr/>
          <p:nvPr/>
        </p:nvSpPr>
        <p:spPr>
          <a:xfrm>
            <a:off x="10820496" y="-318402"/>
            <a:ext cx="1436914" cy="744139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a:extLst>
              <a:ext uri="{FF2B5EF4-FFF2-40B4-BE49-F238E27FC236}">
                <a16:creationId xmlns:a16="http://schemas.microsoft.com/office/drawing/2014/main" id="{DB14462D-6B2B-C844-9659-9A05A8A10883}"/>
              </a:ext>
            </a:extLst>
          </p:cNvPr>
          <p:cNvPicPr>
            <a:picLocks noChangeAspect="1"/>
          </p:cNvPicPr>
          <p:nvPr/>
        </p:nvPicPr>
        <p:blipFill>
          <a:blip r:embed="rId2"/>
          <a:stretch>
            <a:fillRect/>
          </a:stretch>
        </p:blipFill>
        <p:spPr>
          <a:xfrm>
            <a:off x="10280251" y="4847222"/>
            <a:ext cx="2275772" cy="2275772"/>
          </a:xfrm>
          <a:prstGeom prst="rect">
            <a:avLst/>
          </a:prstGeom>
        </p:spPr>
      </p:pic>
      <p:sp>
        <p:nvSpPr>
          <p:cNvPr id="11" name="TextBox 10">
            <a:extLst>
              <a:ext uri="{FF2B5EF4-FFF2-40B4-BE49-F238E27FC236}">
                <a16:creationId xmlns:a16="http://schemas.microsoft.com/office/drawing/2014/main" id="{36E7D83E-D916-4146-8CBE-B415F3DA4F7A}"/>
              </a:ext>
            </a:extLst>
          </p:cNvPr>
          <p:cNvSpPr txBox="1"/>
          <p:nvPr/>
        </p:nvSpPr>
        <p:spPr>
          <a:xfrm>
            <a:off x="247121" y="139503"/>
            <a:ext cx="7341211" cy="461665"/>
          </a:xfrm>
          <a:prstGeom prst="rect">
            <a:avLst/>
          </a:prstGeom>
          <a:noFill/>
        </p:spPr>
        <p:txBody>
          <a:bodyPr wrap="square" rtlCol="0">
            <a:spAutoFit/>
          </a:bodyPr>
          <a:lstStyle/>
          <a:p>
            <a:r>
              <a:rPr lang="ru-RU" sz="2400" b="1" dirty="0">
                <a:solidFill>
                  <a:schemeClr val="accent6">
                    <a:lumMod val="75000"/>
                  </a:schemeClr>
                </a:solidFill>
                <a:latin typeface="Lato" panose="020F0502020204030203" pitchFamily="34" charset="0"/>
                <a:cs typeface="Lato" panose="020F0502020204030203" pitchFamily="34" charset="0"/>
              </a:rPr>
              <a:t>Грамматические ошибки</a:t>
            </a:r>
          </a:p>
        </p:txBody>
      </p:sp>
      <p:graphicFrame>
        <p:nvGraphicFramePr>
          <p:cNvPr id="3" name="Таблица 2">
            <a:extLst>
              <a:ext uri="{FF2B5EF4-FFF2-40B4-BE49-F238E27FC236}">
                <a16:creationId xmlns:a16="http://schemas.microsoft.com/office/drawing/2014/main" id="{D2369650-10DF-9A4F-BD44-8E4FA958FB2C}"/>
              </a:ext>
            </a:extLst>
          </p:cNvPr>
          <p:cNvGraphicFramePr>
            <a:graphicFrameLocks noGrp="1"/>
          </p:cNvGraphicFramePr>
          <p:nvPr>
            <p:extLst>
              <p:ext uri="{D42A27DB-BD31-4B8C-83A1-F6EECF244321}">
                <p14:modId xmlns:p14="http://schemas.microsoft.com/office/powerpoint/2010/main" val="312211660"/>
              </p:ext>
            </p:extLst>
          </p:nvPr>
        </p:nvGraphicFramePr>
        <p:xfrm>
          <a:off x="415636" y="724395"/>
          <a:ext cx="9749642" cy="6005748"/>
        </p:xfrm>
        <a:graphic>
          <a:graphicData uri="http://schemas.openxmlformats.org/drawingml/2006/table">
            <a:tbl>
              <a:tblPr/>
              <a:tblGrid>
                <a:gridCol w="3249881">
                  <a:extLst>
                    <a:ext uri="{9D8B030D-6E8A-4147-A177-3AD203B41FA5}">
                      <a16:colId xmlns:a16="http://schemas.microsoft.com/office/drawing/2014/main" val="2732429539"/>
                    </a:ext>
                  </a:extLst>
                </a:gridCol>
                <a:gridCol w="467982">
                  <a:extLst>
                    <a:ext uri="{9D8B030D-6E8A-4147-A177-3AD203B41FA5}">
                      <a16:colId xmlns:a16="http://schemas.microsoft.com/office/drawing/2014/main" val="1001770888"/>
                    </a:ext>
                  </a:extLst>
                </a:gridCol>
                <a:gridCol w="6031779">
                  <a:extLst>
                    <a:ext uri="{9D8B030D-6E8A-4147-A177-3AD203B41FA5}">
                      <a16:colId xmlns:a16="http://schemas.microsoft.com/office/drawing/2014/main" val="1503891877"/>
                    </a:ext>
                  </a:extLst>
                </a:gridCol>
              </a:tblGrid>
              <a:tr h="488868">
                <a:tc>
                  <a:txBody>
                    <a:bodyPr/>
                    <a:lstStyle/>
                    <a:p>
                      <a:pPr algn="ctr" fontAlgn="ctr"/>
                      <a:r>
                        <a:rPr lang="ru-RU" sz="1700">
                          <a:solidFill>
                            <a:srgbClr val="000000"/>
                          </a:solidFill>
                          <a:effectLst/>
                          <a:latin typeface="Times New Roman" panose="02020603050405020304" pitchFamily="18" charset="0"/>
                          <a:cs typeface="Times New Roman" panose="02020603050405020304" pitchFamily="18" charset="0"/>
                        </a:rPr>
                        <a:t>ГРАММАТИЧЕСКИЕ ОШИБКИ</a:t>
                      </a:r>
                    </a:p>
                  </a:txBody>
                  <a:tcPr marL="38100" marR="38100" marT="38100" marB="38100" anchor="ctr">
                    <a:lnL>
                      <a:noFill/>
                    </a:lnL>
                    <a:lnR>
                      <a:noFill/>
                    </a:lnR>
                    <a:lnT>
                      <a:noFill/>
                    </a:lnT>
                    <a:lnB>
                      <a:noFill/>
                    </a:lnB>
                    <a:solidFill>
                      <a:srgbClr val="FFFFFF"/>
                    </a:solidFill>
                  </a:tcPr>
                </a:tc>
                <a:tc>
                  <a:txBody>
                    <a:bodyPr/>
                    <a:lstStyle/>
                    <a:p>
                      <a:pPr algn="l"/>
                      <a:r>
                        <a:rPr lang="ru-RU" sz="1700">
                          <a:solidFill>
                            <a:srgbClr val="000000"/>
                          </a:solidFill>
                          <a:effectLst/>
                          <a:latin typeface="Times New Roman" panose="02020603050405020304" pitchFamily="18" charset="0"/>
                          <a:cs typeface="Times New Roman" panose="02020603050405020304" pitchFamily="18" charset="0"/>
                        </a:rPr>
                        <a:t> </a:t>
                      </a:r>
                    </a:p>
                  </a:txBody>
                  <a:tcPr marL="38100" marR="38100" marT="38100" marB="38100" anchor="ctr">
                    <a:lnL>
                      <a:noFill/>
                    </a:lnL>
                    <a:lnR>
                      <a:noFill/>
                    </a:lnR>
                    <a:lnT>
                      <a:noFill/>
                    </a:lnT>
                    <a:lnB>
                      <a:noFill/>
                    </a:lnB>
                    <a:solidFill>
                      <a:srgbClr val="FFFFFF"/>
                    </a:solidFill>
                  </a:tcPr>
                </a:tc>
                <a:tc>
                  <a:txBody>
                    <a:bodyPr/>
                    <a:lstStyle/>
                    <a:p>
                      <a:pPr algn="ctr" fontAlgn="ctr"/>
                      <a:r>
                        <a:rPr lang="ru-RU" sz="1700">
                          <a:solidFill>
                            <a:srgbClr val="000000"/>
                          </a:solidFill>
                          <a:effectLst/>
                          <a:latin typeface="Times New Roman" panose="02020603050405020304" pitchFamily="18" charset="0"/>
                          <a:cs typeface="Times New Roman" panose="02020603050405020304" pitchFamily="18" charset="0"/>
                        </a:rPr>
                        <a:t>ПРЕДЛОЖЕНИЯ</a:t>
                      </a:r>
                    </a:p>
                  </a:txBody>
                  <a:tcPr marL="38100" marR="38100" marT="38100" marB="38100" anchor="ctr">
                    <a:lnL>
                      <a:noFill/>
                    </a:lnL>
                    <a:lnR>
                      <a:noFill/>
                    </a:lnR>
                    <a:lnT>
                      <a:noFill/>
                    </a:lnT>
                    <a:lnB>
                      <a:noFill/>
                    </a:lnB>
                    <a:solidFill>
                      <a:srgbClr val="FFFFFF"/>
                    </a:solidFill>
                  </a:tcPr>
                </a:tc>
                <a:extLst>
                  <a:ext uri="{0D108BD9-81ED-4DB2-BD59-A6C34878D82A}">
                    <a16:rowId xmlns:a16="http://schemas.microsoft.com/office/drawing/2014/main" val="95037221"/>
                  </a:ext>
                </a:extLst>
              </a:tr>
              <a:tr h="5377542">
                <a:tc>
                  <a:txBody>
                    <a:bodyPr/>
                    <a:lstStyle/>
                    <a:p>
                      <a:pPr algn="just" fontAlgn="t"/>
                      <a:r>
                        <a:rPr lang="ru-RU" sz="1700">
                          <a:solidFill>
                            <a:srgbClr val="000000"/>
                          </a:solidFill>
                          <a:effectLst/>
                          <a:latin typeface="Times New Roman" panose="02020603050405020304" pitchFamily="18" charset="0"/>
                          <a:cs typeface="Times New Roman" panose="02020603050405020304" pitchFamily="18" charset="0"/>
                        </a:rPr>
                        <a:t>А) нарушение связи между подлежащим и сказуемым</a:t>
                      </a:r>
                    </a:p>
                    <a:p>
                      <a:pPr algn="just" fontAlgn="t"/>
                      <a:r>
                        <a:rPr lang="ru-RU" sz="1700">
                          <a:solidFill>
                            <a:srgbClr val="000000"/>
                          </a:solidFill>
                          <a:effectLst/>
                          <a:latin typeface="Times New Roman" panose="02020603050405020304" pitchFamily="18" charset="0"/>
                          <a:cs typeface="Times New Roman" panose="02020603050405020304" pitchFamily="18" charset="0"/>
                        </a:rPr>
                        <a:t>Б) неправильное употребление падежной формы существительного с предлогом</a:t>
                      </a:r>
                    </a:p>
                    <a:p>
                      <a:pPr algn="just" fontAlgn="t"/>
                      <a:r>
                        <a:rPr lang="ru-RU" sz="1700">
                          <a:solidFill>
                            <a:srgbClr val="000000"/>
                          </a:solidFill>
                          <a:effectLst/>
                          <a:latin typeface="Times New Roman" panose="02020603050405020304" pitchFamily="18" charset="0"/>
                          <a:cs typeface="Times New Roman" panose="02020603050405020304" pitchFamily="18" charset="0"/>
                        </a:rPr>
                        <a:t>В) ошибка в построении предложения с однородными членами</a:t>
                      </a:r>
                    </a:p>
                    <a:p>
                      <a:pPr algn="just" fontAlgn="t"/>
                      <a:r>
                        <a:rPr lang="ru-RU" sz="1700">
                          <a:solidFill>
                            <a:srgbClr val="000000"/>
                          </a:solidFill>
                          <a:effectLst/>
                          <a:latin typeface="Times New Roman" panose="02020603050405020304" pitchFamily="18" charset="0"/>
                          <a:cs typeface="Times New Roman" panose="02020603050405020304" pitchFamily="18" charset="0"/>
                        </a:rPr>
                        <a:t>Г) нарушение в построении предложения с несогласованным приложением</a:t>
                      </a:r>
                    </a:p>
                    <a:p>
                      <a:pPr algn="just" fontAlgn="t"/>
                      <a:r>
                        <a:rPr lang="ru-RU" sz="1700">
                          <a:solidFill>
                            <a:srgbClr val="000000"/>
                          </a:solidFill>
                          <a:effectLst/>
                          <a:latin typeface="Times New Roman" panose="02020603050405020304" pitchFamily="18" charset="0"/>
                          <a:cs typeface="Times New Roman" panose="02020603050405020304" pitchFamily="18" charset="0"/>
                        </a:rPr>
                        <a:t>Д) ошибка в построении предложения с косвенной речью</a:t>
                      </a:r>
                    </a:p>
                    <a:p>
                      <a:pPr algn="just" fontAlgn="t"/>
                      <a:r>
                        <a:rPr lang="ru-RU" sz="1700">
                          <a:solidFill>
                            <a:srgbClr val="000000"/>
                          </a:solidFill>
                          <a:effectLst/>
                          <a:latin typeface="Times New Roman" panose="02020603050405020304" pitchFamily="18" charset="0"/>
                          <a:cs typeface="Times New Roman" panose="02020603050405020304" pitchFamily="18" charset="0"/>
                        </a:rPr>
                        <a:t> </a:t>
                      </a:r>
                    </a:p>
                  </a:txBody>
                  <a:tcPr marL="38100" marR="38100" marT="38100" marB="38100">
                    <a:lnL>
                      <a:noFill/>
                    </a:lnL>
                    <a:lnR>
                      <a:noFill/>
                    </a:lnR>
                    <a:lnT>
                      <a:noFill/>
                    </a:lnT>
                    <a:lnB>
                      <a:noFill/>
                    </a:lnB>
                    <a:solidFill>
                      <a:srgbClr val="FFFFFF"/>
                    </a:solidFill>
                  </a:tcPr>
                </a:tc>
                <a:tc>
                  <a:txBody>
                    <a:bodyPr/>
                    <a:lstStyle/>
                    <a:p>
                      <a:pPr algn="l"/>
                      <a:r>
                        <a:rPr lang="ru-RU" sz="1700">
                          <a:solidFill>
                            <a:srgbClr val="000000"/>
                          </a:solidFill>
                          <a:effectLst/>
                          <a:latin typeface="Times New Roman" panose="02020603050405020304" pitchFamily="18" charset="0"/>
                          <a:cs typeface="Times New Roman" panose="02020603050405020304" pitchFamily="18" charset="0"/>
                        </a:rPr>
                        <a:t> </a:t>
                      </a:r>
                    </a:p>
                  </a:txBody>
                  <a:tcPr marL="38100" marR="38100" marT="38100" marB="38100" anchor="ctr">
                    <a:lnL>
                      <a:noFill/>
                    </a:lnL>
                    <a:lnR>
                      <a:noFill/>
                    </a:lnR>
                    <a:lnT>
                      <a:noFill/>
                    </a:lnT>
                    <a:lnB>
                      <a:noFill/>
                    </a:lnB>
                    <a:solidFill>
                      <a:srgbClr val="FFFFFF"/>
                    </a:solidFill>
                  </a:tcPr>
                </a:tc>
                <a:tc>
                  <a:txBody>
                    <a:bodyPr/>
                    <a:lstStyle/>
                    <a:p>
                      <a:pPr algn="just" fontAlgn="t"/>
                      <a:r>
                        <a:rPr lang="ru-RU" sz="1700" dirty="0">
                          <a:solidFill>
                            <a:srgbClr val="000000"/>
                          </a:solidFill>
                          <a:effectLst/>
                          <a:latin typeface="Times New Roman" panose="02020603050405020304" pitchFamily="18" charset="0"/>
                          <a:cs typeface="Times New Roman" panose="02020603050405020304" pitchFamily="18" charset="0"/>
                        </a:rPr>
                        <a:t>1) Те, кто бывал в Ялте, не мог не любоваться красотой набережной.</a:t>
                      </a:r>
                    </a:p>
                    <a:p>
                      <a:pPr algn="just" fontAlgn="t"/>
                      <a:r>
                        <a:rPr lang="ru-RU" sz="1700" dirty="0">
                          <a:solidFill>
                            <a:srgbClr val="000000"/>
                          </a:solidFill>
                          <a:effectLst/>
                          <a:latin typeface="Times New Roman" panose="02020603050405020304" pitchFamily="18" charset="0"/>
                          <a:cs typeface="Times New Roman" panose="02020603050405020304" pitchFamily="18" charset="0"/>
                        </a:rPr>
                        <a:t>2) Многие биологические процессы, в том числе сердечно-сосудистые заболевания, протекают в ритме, который задаётся солнечным ветром.</a:t>
                      </a:r>
                    </a:p>
                    <a:p>
                      <a:pPr algn="just" fontAlgn="t"/>
                      <a:r>
                        <a:rPr lang="ru-RU" sz="1700" dirty="0">
                          <a:solidFill>
                            <a:srgbClr val="000000"/>
                          </a:solidFill>
                          <a:effectLst/>
                          <a:latin typeface="Times New Roman" panose="02020603050405020304" pitchFamily="18" charset="0"/>
                          <a:cs typeface="Times New Roman" panose="02020603050405020304" pitchFamily="18" charset="0"/>
                        </a:rPr>
                        <a:t>3) В поэме «Руслане и Людмиле» А.С. Пушкин широко использует фольклорные мотивы.</a:t>
                      </a:r>
                    </a:p>
                    <a:p>
                      <a:pPr algn="just" fontAlgn="t"/>
                      <a:r>
                        <a:rPr lang="ru-RU" sz="1700" dirty="0">
                          <a:solidFill>
                            <a:srgbClr val="000000"/>
                          </a:solidFill>
                          <a:effectLst/>
                          <a:latin typeface="Times New Roman" panose="02020603050405020304" pitchFamily="18" charset="0"/>
                          <a:cs typeface="Times New Roman" panose="02020603050405020304" pitchFamily="18" charset="0"/>
                        </a:rPr>
                        <a:t>4) После невкусного обеда, который принёс денщик из трактира, полковник сел писать донесение.</a:t>
                      </a:r>
                    </a:p>
                    <a:p>
                      <a:pPr algn="just" fontAlgn="t"/>
                      <a:r>
                        <a:rPr lang="ru-RU" sz="1700" dirty="0">
                          <a:solidFill>
                            <a:srgbClr val="000000"/>
                          </a:solidFill>
                          <a:effectLst/>
                          <a:latin typeface="Times New Roman" panose="02020603050405020304" pitchFamily="18" charset="0"/>
                          <a:cs typeface="Times New Roman" panose="02020603050405020304" pitchFamily="18" charset="0"/>
                        </a:rPr>
                        <a:t>5) Не успевший подготовить ответ студент грустно сказал, что мне понадобится ещё немного времени.</a:t>
                      </a:r>
                    </a:p>
                    <a:p>
                      <a:pPr algn="just" fontAlgn="t"/>
                      <a:r>
                        <a:rPr lang="ru-RU" sz="1700" dirty="0">
                          <a:solidFill>
                            <a:srgbClr val="000000"/>
                          </a:solidFill>
                          <a:effectLst/>
                          <a:latin typeface="Times New Roman" panose="02020603050405020304" pitchFamily="18" charset="0"/>
                          <a:cs typeface="Times New Roman" panose="02020603050405020304" pitchFamily="18" charset="0"/>
                        </a:rPr>
                        <a:t>6) Благодаря стараний опытного доктора больной быстро поправлялся.</a:t>
                      </a:r>
                    </a:p>
                    <a:p>
                      <a:pPr algn="just" fontAlgn="t"/>
                      <a:r>
                        <a:rPr lang="ru-RU" sz="1700" dirty="0">
                          <a:solidFill>
                            <a:srgbClr val="000000"/>
                          </a:solidFill>
                          <a:effectLst/>
                          <a:latin typeface="Times New Roman" panose="02020603050405020304" pitchFamily="18" charset="0"/>
                          <a:cs typeface="Times New Roman" panose="02020603050405020304" pitchFamily="18" charset="0"/>
                        </a:rPr>
                        <a:t>7) Татьяна любила гадать и старинные предания.</a:t>
                      </a:r>
                    </a:p>
                    <a:p>
                      <a:pPr algn="just" fontAlgn="t"/>
                      <a:r>
                        <a:rPr lang="ru-RU" sz="1700" dirty="0">
                          <a:solidFill>
                            <a:srgbClr val="000000"/>
                          </a:solidFill>
                          <a:effectLst/>
                          <a:latin typeface="Times New Roman" panose="02020603050405020304" pitchFamily="18" charset="0"/>
                          <a:cs typeface="Times New Roman" panose="02020603050405020304" pitchFamily="18" charset="0"/>
                        </a:rPr>
                        <a:t>8) Нынешние эскимосы в большинстве своём живут в домах европейского типа и почти не охотятся на морского зверя и оленей.</a:t>
                      </a:r>
                    </a:p>
                    <a:p>
                      <a:pPr algn="just" fontAlgn="t"/>
                      <a:r>
                        <a:rPr lang="ru-RU" sz="1700" dirty="0">
                          <a:solidFill>
                            <a:srgbClr val="000000"/>
                          </a:solidFill>
                          <a:effectLst/>
                          <a:latin typeface="Times New Roman" panose="02020603050405020304" pitchFamily="18" charset="0"/>
                          <a:cs typeface="Times New Roman" panose="02020603050405020304" pitchFamily="18" charset="0"/>
                        </a:rPr>
                        <a:t>9) «Самая красивая женщина мира» — так называется выставка в Дрезденской галерее, посвящённая юбилею «Сикстинской Мадонны» Рафаэля.</a:t>
                      </a:r>
                    </a:p>
                    <a:p>
                      <a:pPr algn="just" fontAlgn="t"/>
                      <a:r>
                        <a:rPr lang="ru-RU" sz="1700" dirty="0">
                          <a:solidFill>
                            <a:srgbClr val="000000"/>
                          </a:solidFill>
                          <a:effectLst/>
                          <a:latin typeface="Times New Roman" panose="02020603050405020304" pitchFamily="18" charset="0"/>
                          <a:cs typeface="Times New Roman" panose="02020603050405020304" pitchFamily="18" charset="0"/>
                        </a:rPr>
                        <a:t> </a:t>
                      </a:r>
                    </a:p>
                  </a:txBody>
                  <a:tcPr marL="38100" marR="38100" marT="38100" marB="38100">
                    <a:lnL>
                      <a:noFill/>
                    </a:lnL>
                    <a:lnR>
                      <a:noFill/>
                    </a:lnR>
                    <a:lnT>
                      <a:noFill/>
                    </a:lnT>
                    <a:lnB>
                      <a:noFill/>
                    </a:lnB>
                    <a:solidFill>
                      <a:srgbClr val="FFFFFF"/>
                    </a:solidFill>
                  </a:tcPr>
                </a:tc>
                <a:extLst>
                  <a:ext uri="{0D108BD9-81ED-4DB2-BD59-A6C34878D82A}">
                    <a16:rowId xmlns:a16="http://schemas.microsoft.com/office/drawing/2014/main" val="150899021"/>
                  </a:ext>
                </a:extLst>
              </a:tr>
            </a:tbl>
          </a:graphicData>
        </a:graphic>
      </p:graphicFrame>
    </p:spTree>
    <p:extLst>
      <p:ext uri="{BB962C8B-B14F-4D97-AF65-F5344CB8AC3E}">
        <p14:creationId xmlns:p14="http://schemas.microsoft.com/office/powerpoint/2010/main" val="3436494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9639" y="322139"/>
            <a:ext cx="9821234" cy="5602634"/>
          </a:xfrm>
        </p:spPr>
        <p:txBody>
          <a:bodyPr>
            <a:normAutofit/>
          </a:bodyPr>
          <a:lstStyle/>
          <a:p>
            <a:pPr algn="ctr">
              <a:tabLst>
                <a:tab pos="5294313" algn="l"/>
              </a:tabLst>
            </a:pPr>
            <a:r>
              <a:rPr lang="ru-RU" sz="3200" b="1" dirty="0">
                <a:latin typeface="Times New Roman" pitchFamily="18" charset="0"/>
                <a:cs typeface="Times New Roman" pitchFamily="18" charset="0"/>
              </a:rPr>
              <a:t>Сочетаться могут либо два имени существительных, либо два инфинитива.</a:t>
            </a:r>
            <a:br>
              <a:rPr lang="ru-RU" sz="3200" dirty="0">
                <a:latin typeface="Times New Roman" pitchFamily="18" charset="0"/>
                <a:cs typeface="Times New Roman" pitchFamily="18" charset="0"/>
              </a:rPr>
            </a:br>
            <a:br>
              <a:rPr lang="ru-RU" sz="3200" dirty="0">
                <a:latin typeface="Times New Roman" pitchFamily="18" charset="0"/>
                <a:cs typeface="Times New Roman" pitchFamily="18" charset="0"/>
              </a:rPr>
            </a:br>
            <a:br>
              <a:rPr lang="ru-RU" sz="3200" dirty="0">
                <a:latin typeface="Times New Roman" pitchFamily="18" charset="0"/>
                <a:cs typeface="Times New Roman" pitchFamily="18" charset="0"/>
              </a:rPr>
            </a:br>
            <a:br>
              <a:rPr lang="ru-RU" sz="3200" dirty="0">
                <a:latin typeface="Times New Roman" pitchFamily="18" charset="0"/>
                <a:cs typeface="Times New Roman" pitchFamily="18" charset="0"/>
              </a:rPr>
            </a:br>
            <a:r>
              <a:rPr lang="ru-RU" sz="3200" b="1" i="1" dirty="0">
                <a:latin typeface="Times New Roman" pitchFamily="18" charset="0"/>
                <a:cs typeface="Times New Roman" pitchFamily="18" charset="0"/>
              </a:rPr>
              <a:t>   </a:t>
            </a:r>
            <a:r>
              <a:rPr lang="ru-RU" sz="3200" i="1" dirty="0">
                <a:latin typeface="Times New Roman" pitchFamily="18" charset="0"/>
                <a:cs typeface="Times New Roman" pitchFamily="18" charset="0"/>
              </a:rPr>
              <a:t>Я люблю природу и уход за ней.</a:t>
            </a:r>
            <a:br>
              <a:rPr lang="ru-RU" sz="3200" i="1" dirty="0">
                <a:latin typeface="Times New Roman" pitchFamily="18" charset="0"/>
                <a:cs typeface="Times New Roman" pitchFamily="18" charset="0"/>
              </a:rPr>
            </a:br>
            <a:br>
              <a:rPr lang="ru-RU" sz="3200" i="1" dirty="0">
                <a:latin typeface="Times New Roman" pitchFamily="18" charset="0"/>
                <a:cs typeface="Times New Roman" pitchFamily="18" charset="0"/>
              </a:rPr>
            </a:br>
            <a:r>
              <a:rPr lang="ru-RU" sz="3200" i="1" dirty="0">
                <a:latin typeface="Times New Roman" pitchFamily="18" charset="0"/>
                <a:cs typeface="Times New Roman" pitchFamily="18" charset="0"/>
              </a:rPr>
              <a:t>   Я люблю любоваться природой и ухаживать за ней.</a:t>
            </a:r>
          </a:p>
        </p:txBody>
      </p:sp>
      <p:sp>
        <p:nvSpPr>
          <p:cNvPr id="4" name="Прямоугольник 3">
            <a:extLst>
              <a:ext uri="{FF2B5EF4-FFF2-40B4-BE49-F238E27FC236}">
                <a16:creationId xmlns:a16="http://schemas.microsoft.com/office/drawing/2014/main" id="{58312C6B-8F91-5543-88AB-E6A0669DB1F7}"/>
              </a:ext>
            </a:extLst>
          </p:cNvPr>
          <p:cNvSpPr/>
          <p:nvPr/>
        </p:nvSpPr>
        <p:spPr>
          <a:xfrm>
            <a:off x="10755086" y="-210640"/>
            <a:ext cx="1436914" cy="7441396"/>
          </a:xfrm>
          <a:prstGeom prst="rect">
            <a:avLst/>
          </a:prstGeom>
          <a:solidFill>
            <a:srgbClr val="E11E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a:extLst>
              <a:ext uri="{FF2B5EF4-FFF2-40B4-BE49-F238E27FC236}">
                <a16:creationId xmlns:a16="http://schemas.microsoft.com/office/drawing/2014/main" id="{637A42F3-F499-2949-8E2A-F637FFB4CC64}"/>
              </a:ext>
            </a:extLst>
          </p:cNvPr>
          <p:cNvSpPr txBox="1"/>
          <p:nvPr/>
        </p:nvSpPr>
        <p:spPr>
          <a:xfrm>
            <a:off x="10892132" y="0"/>
            <a:ext cx="1292662" cy="4385471"/>
          </a:xfrm>
          <a:prstGeom prst="rect">
            <a:avLst/>
          </a:prstGeom>
          <a:noFill/>
        </p:spPr>
        <p:txBody>
          <a:bodyPr vert="vert270" wrap="square" rtlCol="0">
            <a:spAutoFit/>
          </a:bodyPr>
          <a:lstStyle/>
          <a:p>
            <a:pPr algn="ctr"/>
            <a:r>
              <a:rPr lang="ru-RU" sz="3600" b="1" spc="300" dirty="0">
                <a:solidFill>
                  <a:schemeClr val="bg1"/>
                </a:solidFill>
                <a:latin typeface="Times New Roman" panose="02020603050405020304" pitchFamily="18" charset="0"/>
                <a:cs typeface="Times New Roman" panose="02020603050405020304" pitchFamily="18" charset="0"/>
              </a:rPr>
              <a:t>ОДНОРОДНЫЕ ЧЛЕНЫ </a:t>
            </a:r>
          </a:p>
        </p:txBody>
      </p:sp>
      <p:pic>
        <p:nvPicPr>
          <p:cNvPr id="6" name="Рисунок 5">
            <a:extLst>
              <a:ext uri="{FF2B5EF4-FFF2-40B4-BE49-F238E27FC236}">
                <a16:creationId xmlns:a16="http://schemas.microsoft.com/office/drawing/2014/main" id="{0D43EACB-F03A-F94A-87BB-9DC871F41595}"/>
              </a:ext>
            </a:extLst>
          </p:cNvPr>
          <p:cNvPicPr>
            <a:picLocks noChangeAspect="1"/>
          </p:cNvPicPr>
          <p:nvPr/>
        </p:nvPicPr>
        <p:blipFill>
          <a:blip r:embed="rId2"/>
          <a:stretch>
            <a:fillRect/>
          </a:stretch>
        </p:blipFill>
        <p:spPr>
          <a:xfrm flipH="1">
            <a:off x="10100872" y="4744298"/>
            <a:ext cx="2360951" cy="2360951"/>
          </a:xfrm>
          <a:prstGeom prst="rect">
            <a:avLst/>
          </a:prstGeom>
        </p:spPr>
      </p:pic>
    </p:spTree>
    <p:extLst>
      <p:ext uri="{BB962C8B-B14F-4D97-AF65-F5344CB8AC3E}">
        <p14:creationId xmlns:p14="http://schemas.microsoft.com/office/powerpoint/2010/main" val="161428005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3097</TotalTime>
  <Words>7840</Words>
  <Application>Microsoft Macintosh PowerPoint</Application>
  <PresentationFormat>Широкоэкранный</PresentationFormat>
  <Paragraphs>296</Paragraphs>
  <Slides>89</Slides>
  <Notes>3</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89</vt:i4>
      </vt:variant>
    </vt:vector>
  </HeadingPairs>
  <TitlesOfParts>
    <vt:vector size="96" baseType="lpstr">
      <vt:lpstr>AppleGothic</vt:lpstr>
      <vt:lpstr>Arial</vt:lpstr>
      <vt:lpstr>Calibri</vt:lpstr>
      <vt:lpstr>Calibri Light</vt:lpstr>
      <vt:lpstr>Lato</vt:lpstr>
      <vt:lpstr>Times New Roman</vt:lpstr>
      <vt:lpstr>Тема Office</vt:lpstr>
      <vt:lpstr>Презентация PowerPoint</vt:lpstr>
      <vt:lpstr>Презентация PowerPoint</vt:lpstr>
      <vt:lpstr>Презентация PowerPoint</vt:lpstr>
      <vt:lpstr>    Найдите ошибку и исправьте её       Русские поэты 19 века, знавшие народную символику и которые собирали ее по крупицам, заслужили благодарность потомков-читателей.</vt:lpstr>
      <vt:lpstr> Союз И должен соединять одинаковые грамматические конструкции: либо два причастных оборота, либо два придаточных определительных.   Русские поэты 19 века, знавшие народную символику и собиравшие её по крупицам, заслужили благодарность потомков-читателей.  Русские поэты 19 века, которые знали народную символику и собирали её по крупицам, заслужили благодарность потомков-читателей.   </vt:lpstr>
      <vt:lpstr>  Найдите ошибку, исправьте её       Мы любим рассуждать о счастье и что такое любовь.</vt:lpstr>
      <vt:lpstr>Союз должен  соединять либо два дополнения,  либо два придаточных предложения.       Мы любим рассуждать о счастье и любви.  Мы любим рассуждать о том, что такое счастье и любовь.</vt:lpstr>
      <vt:lpstr>Найдите ошибку и исправьте её    Я люблю природу и ухаживать за ней.</vt:lpstr>
      <vt:lpstr>Сочетаться могут либо два имени существительных, либо два инфинитива.       Я люблю природу и уход за ней.     Я люблю любоваться природой и ухаживать за ней.</vt:lpstr>
      <vt:lpstr>Найдите ошибку и исправьте её  Автор в этой статье исследует и рассуждает о природе света.</vt:lpstr>
      <vt:lpstr>От глагола-сказуемого должны задаваться одинаковые вопросы к однородным второстепенным членам (или должны быть использованы разные глаголы-сказуемые).        Автор в этой статье исследует (ЧТО?) природу света и рассуждает (О ЧЕМ?) о ней.       Автор в этой статье исследует (ЧТО?) и изучает (ЧТО?) природу света.</vt:lpstr>
      <vt:lpstr>Найдите ошибку и исправьте её  Это событие было не только  значимым для учеников, но и для  всех учителей. </vt:lpstr>
      <vt:lpstr>Части двойных союзов (не только...  но и ...; как..., так и... и так далее) должны соединять только однородные  члены,  отвечающие на один и тот же вопрос и относящиеся к одной и той же части речи.     Это событие было значимым  не только для учеников, но и для учителей.  Для нас как интересен образ Раскольникова, так и образ Сони Мармеладовой. ( Для нас интересен как образ Раскольникова, так  и образ Сони Мармеладовой)</vt:lpstr>
      <vt:lpstr>Найдите ошибку и исправьте её  Они посетили не только  музеи, а также  и театры. </vt:lpstr>
      <vt:lpstr>Недопустимо заменять слова в постоянных двойных союзах (не только..., но и;    как..., так и… и так далее)     Они посетили не только  музеи, но и и театры.   Информацию о проведении  мероприятия население получило как  с экранов телевизоров, а  также из печатных  изданий. (Информацию о проведении мероприятия население получило как с экранов телевизоров, так и из печатных изданий)</vt:lpstr>
      <vt:lpstr>Двойные союзы</vt:lpstr>
      <vt:lpstr>Найдите ошибку и исправьте её  Автор наделяет полководца Кутузова редкими душевными качествами: справедливость, благородство, простота. </vt:lpstr>
      <vt:lpstr>Каждый из однородных членов должен быть грамматически и лексически соотнесён с общим словом.   Автор наделяет полководца Кутузова редкими душевными качествами: справедливостью, благородством, простотой.</vt:lpstr>
      <vt:lpstr>Найдите ошибку и исправьте её   Толпы людей были повсюду: на улицах, площадях,  скверах. </vt:lpstr>
      <vt:lpstr>Нужно помнить, что каждому слову подходит свой предлог.   Толпы людей были повсюду: на улицах, площадях, в скверах. </vt:lpstr>
      <vt:lpstr>Найдите ошибку и исправьте её   Книги эти интересны и хорошо иллюстрированные.</vt:lpstr>
      <vt:lpstr> Если однородные члены - прилагательные или причастия, они должны быть оба в одной форме (полной или краткой).   Книги эти интересны (кратк.форма) и хорошо иллюстрированы (кратк.форма) или Книги эти интересные (полн. форма) и хорошо иллюстрированные (полн. форма). </vt:lpstr>
      <vt:lpstr>Найдите ошибку и исправьте её  Летевший самолет на  небольшой высоте подавал сигналы бедствия. </vt:lpstr>
      <vt:lpstr>Нельзя помещать определяемое слово внутрь причастного оборота. Он должен находиться или до, или после причастного оборота.    Самолет, летевший на небольшой высоте, подавал сигналы бедствия                                      Летевший на небольшой высоте самолет подавал сигналы бедствия.</vt:lpstr>
      <vt:lpstr>Найдите ошибку и исправьте её  Море, переливающимися всеми  оттенками  радуги, спокойно ожидало наступления ночи. </vt:lpstr>
      <vt:lpstr>Недопустимо, чтобы определяемое слово и причастие были употреблены в разном роде, числе, падеже.          Море, переливающееся всеми цветами радуги, спокойно  ожидало наступления ночи.</vt:lpstr>
      <vt:lpstr>Найдите ошибку и исправьте её      Озеро тянется с запада на восток, привлекающее туристов. </vt:lpstr>
      <vt:lpstr> Недопустимо употреблять в предложении причастный оборот после существительного, которое не является определяемым словом для этого причастного оборота.                         Озеро, привлекающее туристов, тянется с запада на восток.</vt:lpstr>
      <vt:lpstr>Найдите ошибку и исправьте её    Задание, выполняющееся нами, не вызывает особых затруднений. </vt:lpstr>
      <vt:lpstr> Не должно быть замены действительного причастия на страдательное.                        Задание, выполняемое нами, не вызывает особых затруднений.</vt:lpstr>
      <vt:lpstr>Найдите ошибку и исправьте её    Возвращаясь домой, меня застиг дождь. </vt:lpstr>
      <vt:lpstr>Деепричастный оборот не употребляется, если действие, выраженное сказуемым, и действие, выраженное деепричастием, относятся к разным лицам.        Возвращаясь домой, я попал под дождь.</vt:lpstr>
      <vt:lpstr>Найдите ошибку и исправьте её    Приехав в Москву, мне стало грустно. </vt:lpstr>
      <vt:lpstr>Деепричастный оборот не употребляется в безличном предложении, если в нём сказуемое выражено не инфинитивом.     Когда я приехал в Москву, мне стало грустно.  Глядя на него, я захотел встать.- корректно Глядя на него, мне захотелось встать. - допустимо</vt:lpstr>
      <vt:lpstr>Найдите ошибку и исправьте её    Сдав экзамены, я был принят в вуз </vt:lpstr>
      <vt:lpstr>Деепричастный оборот не употребляется, если сказуемое выражено кратким страдательным причастием.       Когда я сдал экзамены, меня приняли в вуз.</vt:lpstr>
      <vt:lpstr>Найдите ошибку и исправьте её    В журнале «Современнике» напечатана статья о новом романе. </vt:lpstr>
      <vt:lpstr>Название, заключенное  в кавычки и данное вместе с родовым словом («повесть»,  «роман», «поэма», «рассказ», «телепередача», «картина», «книга» и т. д.), является несогласованным приложением и должно стоять в Им.п.         В журнале «Современник» напечатана статья о новом романе.      В «Современнике» напечатана статья о новом романе.</vt:lpstr>
      <vt:lpstr>Найдите ошибку и исправьте её    Благодаря нового тоннеля движение на дороге стало более спокойным. </vt:lpstr>
      <vt:lpstr>Предлоги СОГЛАСНО, ВОПРЕКИ, БЛАГОДАРЯ, СООБРАЗНО, НАПЕРЕРЕЗ, ПОДОБНО употребляются только с Д. п. (кому? чему?)  В МЕРУ, В СИЛУ, В ТЕЧЕНИЕ, В ПРОДОЛЖЕНИЕ, В ЗАКЛЮЧЕНИЕ, ПО ПРИЧИНЕ, ПО ЗАВЕРШЕНИИ, НАПОДОБИЕ, ПОСРЕДСТВОМ + Р.п. (кого? чего?)  Если требуются разные предлоги с разными существительными, они должны быть использованы. Пропуск предлогов в таких случаях недопустим.</vt:lpstr>
      <vt:lpstr>Найдите ошибку и исправьте её    По приезду в город мы остановились в маленькой уютной гостинице.  </vt:lpstr>
      <vt:lpstr>После предлога ПО в значении «после  чего-либо» имя существительное употребляется в форме  ПРЕДЛОЖНОГО  падежа.  По прибытии в город; по возвращении из командировки; по истечении срока; по окончании института; по завершении работы; по приезде домой; по прилёте в Москву; </vt:lpstr>
      <vt:lpstr>Найдите ошибку и исправьте её    Друг поинтересовался у меня, когда ты придещь в школу.   </vt:lpstr>
      <vt:lpstr>Недопустимо смешивать в одном предложении прямую и косвенную речь.     Друг поинтересовался у меня, когда я приду в школу.     Учитель спросил, что кто сегодня отсутствует на уроке.    Учитель спросил, кто сегодня отсутствует на уроке.</vt:lpstr>
      <vt:lpstr>Найдите ошибку и исправьте её       В своих воспоминаниях  Короленко писал, что всегда «Я видел в лице Чехова несомненную интеллигентность».   </vt:lpstr>
      <vt:lpstr>Недопустимо при переводе прямой речи в косвенную в придаточной части употреблять  личное местоимение  «Я»  (местоимения и глаголы 1 лица нужно заменять местоимениями и глаголами 3 лица).        В своих воспоминаниях Короленко писал, что он всегда «видел в лице Чехова несомненную интеллигентность»</vt:lpstr>
      <vt:lpstr>Найдите ошибку и исправьте её       В каждом из окон горел огонь под оранжевым абажуром, из всех дверей вырывается хриплый рёв полонеза из оперы «Евгений Онегин».   </vt:lpstr>
      <vt:lpstr>Глаголы и глагольные формы в предложении должны быть в одном виде и времени.         В каждом из окон горел огонь под оранжевым абажуром, из всех дверей вырывался  хриплый рёв полонеза из оперы «Евгений Онегин»</vt:lpstr>
      <vt:lpstr>Найдите ошибку и исправьте её     Размышляя о творчестве Пушкина, понимаешь, что насколько оно благотворно повлияло на мировоззрение читателей  нескольких поколений.   </vt:lpstr>
      <vt:lpstr>     Чаще всего грамматическая ошибка возникает из-за неправильного употребления  союзов и союзных слов, употребление одного союза вместо другого, употребление лишнего слова.               </vt:lpstr>
      <vt:lpstr>Найдите ошибку и исправьте её    Все, кто бывал  на море, знает, что такое «тягуны».  </vt:lpstr>
      <vt:lpstr>    В СПП, построенных по схеме «Те, кто...», «Все, кто...», при подлежащем КТО глагол-сказуемое ставится в единственном числе, при подлежащих ТЕ,ВСЕ  глаголы-сказуемые ставятся во множественном числе.        Все, кто бывал на море, знают, что такое «тягуны».  [Все, (кто интересуется театром), знают имя Алексея Бахрушина].</vt:lpstr>
      <vt:lpstr>Найдите ошибки и исправьте её     ООН объявил о решении вопроса по грузино-осетинскому конфликту.   Кресло-качалка отремонтирована.  </vt:lpstr>
      <vt:lpstr> Род сложносокращённых слов определяется по ключевому слову: ООН – Организация Объединённых Наций (организация – главное слово в ж. р.)  ООН объявила о решении вопроса по грузино-осетинскому конфликту.  Сказуемое согласуется с первым (главным) словом сложного существительного.  Кресло-качалка отремонтировано.</vt:lpstr>
      <vt:lpstr>Презентация PowerPoint</vt:lpstr>
      <vt:lpstr>1) Изобр_жая любой предмет для художника важно его собстве__ое мироощущение. 2) Пользуясь автомобильными справочниками требуется много времени на ремонт машины. 3) Вышев на сцену певцы покл_нились. 4) Рисуя мои мысли всегда текли сп_койно. 5) На картине “Вратарь” изобр_жен мальчик широко ра(с/сс)тавив ноги упершись руками в колени. 6) Прочитав роман М.Ю. Лермонтова “Герой нашего времени” мне запомнилась проблема одиночества. 7) Пр_ближаясь к девяти часам стало смеркаться. 8) Пр_ступая к сочинению надо составить план работы. 9) Наклеивая обои стена оказалась неровной. 10)  Перелезая через забор высота его меня поразила. 11) Подарив маме цветы я поздравлю ее с праздником. 12) Катя выберет новое платье увидев все варианты в магазине.</vt:lpstr>
      <vt:lpstr>1) Изобр_жая любой предмет для художника важно его собстве__ое мироощущение. 2) Пользуясь автомобильными справочниками требуется много времени на ремонт машины. 3) Вышев на сцену певцы покл_нились. 4) Рисуя мои мысли всегда текли сп_койно. 5) На картине “Вратарь” изобр_жен мальчик широко ра(с/сс)тавив ноги упершись руками в колени. 6) Прочитав роман М.Ю. Лермонтова “Герой нашего времени” мне запомнилась проблема одиночества. 7) Пр_ближаясь к девяти часам стало смеркаться. 8) Пр_ступая к сочинению надо составить план работы. 9) Наклеивая обои стена оказалась неровной. 10)  Перелезая через забор высота его меня поразила. 11) Подарив маме цветы я поздравлю ее с праздником. 12) Катя выберет новое платье увидев все варианты в магазине.</vt:lpstr>
      <vt:lpstr>ПАРНАЯ//ГРУППОВАЯ РАБОТА</vt:lpstr>
      <vt:lpstr>1) Вопреки р_(з/с)пр_странё__ого мнения верблюды не хранят воду в своих горбах. 2) Отважный смотритель рискуя жизнью бросился (на)перерез понёсш___ся вскач_ коня. 3) Вопреки указания директора отгрузка товаров востребова__ых потребителями не была начата в срок. 4) По пр_езду в Пятигорск Танечка решила отправиться в ближайший магазин для рукодельниц. 5) Благодаря оперативного вмешательства властей последствия бунта стихии быстро удалось устранить. 6) Даже сейчас по прошествию многих лет Толику было тяжело вспоминать о том времени когда он остался в полном од_ноч_стве. 7) По окончанию отпуска Лидия Николаевна с головой погрузилась в работу. 8) Работая с Катей над проектом Оксана пор_жалась настойчивости и работосп_собности подруги которая вопреки неблагоприятных обстоятельств твёрдой рукой вела дело к успеху. 9) Согласно результатов и(с/сс)ледования российских экономистов для 60 процентов населения актуален вопрос сбережения заработа__ых денег. 10) Он то зам_рал качаясь на пятках то припадая к земле мчался (на)перерез автомобиля. 11) Благ_даря наличия у предприятия автотранспорта для перевозки служащих специалисты всегда (во)время оказываются на об_ектах. 12) Благодаря тёплых дней з_лотой осени лес как будто пом_лодел.</vt:lpstr>
      <vt:lpstr>1) Вопреки р_(з/с)пр_странё__ого мнения верблюды не хранят воду в своих горбах. 2) Отважный смотритель рискуя жизнью бросился (на)перерез понёсш___ся вскач_ коня. 3) Вопреки указания директора отгрузка товаров востребова__ых потребителями не была начата в срок. 4) По пр_езду в Пятигорск Танечка решила отправиться в ближайший магазин для рукодельниц. 5) Благодаря оперативного вмешательства властей последствия бунта стихии быстро удалось устранить. 6) Даже сейчас по прошествию многих лет Толику было тяжело вспоминать о том времени когда он остался в полном од_ноч_стве. 7) По окончанию отпуска Лидия Николаевна с головой погрузилась в работу. 8) Работая с Катей над проектом Оксана пор_жалась настойчивости и работосп_собности подруги которая вопреки неблагоприятных обстоятельств твёрдой рукой вела дело к успеху. 9) Согласно результатов и(с/сс)ледования российских экономистов для 60 процентов населения актуален вопрос сбережения заработа__ых денег. 10) Он то зам_рал качаясь на пятках то припадая к земле мчался (на)перерез автомобиля. 11) Благ_даря наличия у предприятия автотранспорта для перевозки служащих специалисты всегда (во)время оказываются на об_ектах. 12) Благодаря тёплых дней з_лотой осени лес как будто пом_лодел.</vt:lpstr>
      <vt:lpstr> 1) Опл_тив сч_т двое женщин вышли из кафе «Утро» сели в такси и поехали в театр что(бы) там встретит_ся с режи(с/сс)ёром. 2) На улицу высыпал весь класс и стал весело бегать ощущая дуновение свободы и только трое девочек тихонько стояли (по)одаль. 3) Трое однокла__ниц Виктория, Елена и Карина занимались в разных спортивных секциях. 4) Солдаты выполнявшие долг перед Родиной провели в степи без еды и воды четыре суток. 5) На обоих сторонах листа лежавшего на столе был напечатан текст. 6) Об_ём рекомендуемой жидкости — не менее полтора литра. 7) Двое тигров охотились на антилоп. 8) Двое дней и ночей мы готовились к экзамену. 9) В голосовании приняли участие около полтораста жителей. 10) По обоим сторонам дороги росли липы. 11) Обое ребята были чем(то) озабоче__ы. 12) Во дворе установили три качели.</vt:lpstr>
      <vt:lpstr> 1) Опл_тив сч_т двое женщин вышли из кафе «Утро» сели в такси и поехали в театр что(бы) там встретит_ся с режи(с/сс)ёром. 2) На улицу высыпал весь класс и стал весело бегать ощущая дуновение свободы и только трое девочек тихонько стояли (по)одаль. 3) Трое однокла__ниц Виктория, Елена и Карина занимались в разных спортивных секциях. 4) Солдаты выполнявшие долг перед Родиной провели в степи без еды и воды четыре суток. 5) На обоих сторонах листа лежавшего на столе был напечатан текст. 6) Об_ём рекомендуемой жидкости — не менее полтора литра. 7) Двое тигров охотились на антилоп. 8) Двое дней и ночей мы готовились к экзамену. 9) В голосовании приняли участие около полтораста жителей. 10) По обоим сторонам дороги росли липы. 11) Обое ребята были чем(то) озабоче__ы. 12) Во дворе установили три качели.</vt:lpstr>
      <vt:lpstr>1) Часы пр_ост_навл_ваются на (не)сколько секунд и вдруг снова затикают. 2) И.С. Тургенев подвергает Базарова самому сложному испытанию – «испытанию любовью» – и этим р_скрыл исти__ую сущность своего героя. 3) Эта книга дает знания об истории календаря научит делать календарные ра(с/сс)четы быстро и точно. 4) Зам_рает на мгновение сердце и вдруг застучит вновь. 5) Папа читает газету и выпил кружку кофе. 6) Я работаю с (не)внимательностью но всё равно в результате сделал много ошибок. 7) Они разбредались кто куда а (не)которые совсем близко подошли к ра(с/сс)ка_чику. 8) Летом небо на юге ч_рное(ч_рное) и звёзды на нём (как)будто водили хоровод. 9) Л.Н. Толстой в романе «Война и мир» показывает сложный исторический период в истории России из_бразил (не)сколько исторических личностей. 10) Автор даёт интерес_ные сведения об истории праздника показал как (по)разному его проводят жители стран мира. 11) Нужно пом_гать ребёнку научить сам_ст_ят_льности. 12) Джек Лондон подвергает Мартина Идена самым сложным испытаниям и этим он ра_крыл исти__ую сущность своего героя.</vt:lpstr>
      <vt:lpstr>1) Часы пр_ост_навл_ваются на (не)сколько секунд и вдруг снова затикают. 2) И.С. Тургенев подвергает Базарова самому сложному испытанию – «испытанию любовью» – и этим р_скрыл исти__ую сущность своего героя. 3) Эта книга дает знания об истории календаря научит делать календарные ра(с/сс)четы быстро и точно. 4) Зам_рает на мгновение сердце и вдруг застучит вновь. 5) Папа читает газету и выпил кружку кофе. 6) Я работаю с (не)внимательностью но всё равно в результате сделал много ошибок. 7) Они разбредались кто куда а (не)которые совсем близко подошли к ра(с/сс)ка_чику. 8) Летом небо на юге ч_рное(ч_рное) и звёзды на нём (как)будто водили хоровод. 9) Л.Н. Толстой в романе «Война и мир» показывает сложный исторический период в истории России из_бразил (не)сколько исторических личностей. 10) Автор даёт интерес_ные сведения об истории праздника показал как (по)разному его проводят жители стран мира. 11) Нужно пом_гать ребёнку научить сам_ст_ят_льности. 12) Джек Лондон подвергает Мартина Идена самым сложным испытаниям и этим он ра_крыл исти__ую сущность своего героя.</vt:lpstr>
      <vt:lpstr>1) До 1936 г. Тбилиси наз_валось Тифлисом. 2) Весь день пони катало в зоопарке малышей. 3) МГУ было основано в 1755г. по инициативе первого русского академика М. В. Ломоносова. 4) Главное чему теперь я хочу уделить вн_мание это художе­стве__ой ст_роне произведения 5) Все кто побывал в Крыму увёз с собой после ра(с/сс)тавания с ним яркие впечатления о море южных травах и цветах. 6) Те кто бывали в Геленджике н_ могли н_ любоват_ся красотой набережной. 7) В лесу р_стут много деревьев. 8) Большинство возражали против такой оценки его творчества. 9) Обычно молодеж_ является носителями передовых идей. 10) Операторами инфр_структуры сети железных дорог России являются ОАО РЖД. 11) Чтобы приносить пользу Родине нужно смелость знания ч_ткость. 12) Все кто не потеряли ещё головы были против те(р/рр)о(р/рр)изма.</vt:lpstr>
      <vt:lpstr>1) До 1936 г. Тбилиси наз_валось Тифлисом. 2) Весь день пони катало в зоопарке малышей. 3) МГУ было основано в 1755г. по инициативе первого русского академика М. В. Ломоносова. 4) Главное чему теперь я хочу уделить вн_мание это художе­стве__ой ст_роне произведения 5) Все кто побывал в Крыму увёз с собой после ра(с/сс)тавания с ним яркие впечатления о море южных травах и цветах. 6) Те кто бывали в Геленджике н_ могли н_ любоват_ся красотой набережной. 7) В лесу р_стут много деревьев. 8) Большинство возражали против такой оценки его творчества. 9) Обычно молодеж_ является носителями передовых идей. 10) Операторами инфр_структуры сети железных дорог России являются ОАО РЖД. 11) Чтобы приносить пользу Родине нужно смелость знания ч_ткость. 12) Все кто не потеряли ещё головы были против те(р/рр)о(р/рр)изма.</vt:lpstr>
      <vt:lpstr>1) Сёстры как хорошо разб_рались в музыке так и в живописи. 2) Созда_ы бл_гопр_ятные условия не только для опубликования научных работ а так(же) для внедрения их в практику. 3) Девушка сидевшая у окна и которая хорошо пела запомнилась всем. 4) Складывается впечатление что поэт огляд_вает и во_хищается любимым городом. 5) В сочинении я хотел сказать о значении спорта и (по)чему я его люблю. 6) Настоящий учитель верен своему делу и (н_)когда н_ отступать от своих принц_пов. 7) Почти все вещи в доме большие шкафы двери а еще грузовик и комбайн. 8) Мальчик гулявший по улице был жизн_радостен и весёлый. 9) Не только Дмитрий Петрович так и Машенька любит читать книги об истории древних греков и римлян. 10) Мама не только пр_готовила обед но и ужин. 11) Кирпичные дома как строятся на р_внине так и высоко в горах. 12) Для нас как интересен образ Раскольникова так и образ Сони Мармеладовой.</vt:lpstr>
      <vt:lpstr>1) Сёстры как хорошо разб_рались в музыке так и в живописи. 2) Созда_ы бл_гопр_ятные условия не только для опубликования научных работ а так(же) для внедрения их в практику. 3) Девушка сидевшая у окна и которая хорошо пела запомнилась всем. 4) Складывается впечатление что поэт огляд_вает и во_хищается любимым городом. 5) В сочинении я хотел сказать о значении спорта и (по)чему я его люблю. 6) Настоящий учитель верен своему делу и (н_)когда н_ отступать от своих принц_пов. 7) Почти все вещи в доме большие шкафы двери а еще грузовик и комбайн. 8) Мальчик гулявший по улице был жизн_радостен и весёлый. 9) Не только Дмитрий Петрович так и Машенька любит читать книги об истории древних греков и римлян. 10) Мама не только пр_готовила обед но и ужин. 11) Кирпичные дома как строятся на р_внине так и высоко в горах. 12) Для нас как интересен образ Раскольникова так и образ Сони Мармеладовой.</vt:lpstr>
      <vt:lpstr> 1) В основе произведения «Повести о настоящем человеке» лежат реальные события пр_изошедшие с Алексеем Маресьевым. 2) Горячо любящим родную культуру предстает перед нами Д.С. Лихачев в книге «Письмах о добром и пр_красном». 3) Довольно скоро с пьесой “Реви(з/зз)ором”  написа__ой Н.В.Гоголем познакомились все его друзья. 4) По окончани_ спектакля в театре “Сатириконе” зрители долго не р_(з/с)ходились. 5) В романе “Войне и мире” написанн_м Л.Н.Толстым более сотни действующих лиц. 6) В своей книге ”Песни льда и огня” опубликова__ой в 1996 году  Джордж Р.Р. Мартин изобразил фэнтезийную Вселенную. 7) В повести А.С. Пушкина «Дубровском» изображе_ы картины крепос_ного прошлого России. 8) Приводя примеры исти__ой любви многие учащиеся обращались к «Гранатовому браслету». 9) Утром ребята уже были на туристич_ской базе «Радуге». 10) Ребята договорились что после занятий они встретятся в кинотеатре «Зрителе» и смогут наконец познакомит_ся не только с труппой, но и с режиссёром. 11) В основе сюжета романа «Отцов и детей» – конфликт между старшим и младшим поколением. 12) В журнале «Новом мире» напечата_а рецензия на этот роман.</vt:lpstr>
      <vt:lpstr> 1) В основе произведения «Повести о настоящем человеке» лежат реальные события пр_изошедшие с Алексеем Маресьевым. 2) Горячо любящим родную культуру предстает перед нами Д.С. Лихачев в книге «Письмах о добром и пр_красном». 3) Довольно скоро с пьесой “Реви(з/зз)ором”  написа__ой Н.В.Гоголем познакомились все его друзья. 4) По окончани_ спектакля в театре “Сатириконе” зрители долго не р_(з/с)ходились. 5) В романе “Войне и мире” написанн_м Л.Н.Толстым более сотни действующих лиц. 6) В своей книге ”Песни льда и огня” опубликова__ой в 1996 году  Джордж Р.Р. Мартин изобразил фэнтезийную Вселенную. 7) В повести А.С. Пушкина «Дубровском» изображе_ы картины крепос_ного прошлого России. 8) Приводя примеры исти__ой любви многие учащиеся обращались к «Гранатовому браслету». 9) Утром ребята уже были на туристич_ской базе «Радуге». 10) Ребята договорились что после занятий они встретятся в кинотеатре «Зрителе» и смогут наконец познакомит_ся не только с труппой, но и с режиссёром. 11) В основе сюжета романа «Отцов и детей» – конфликт между старшим и младшим поколением. 12) В журнале «Новом мире» напечата_а рецензия на этот роман.</vt:lpstr>
      <vt:lpstr>1) В 1885 году В.Д. Поленов экспонировал на передвижной выставке девяност_ семь этюдов привезё__ым из поездки на Восток. 2) Это ра(с/сс)каз о человеке возвращё__ом после войны в родной город. 3) Приготовле__ые оладьи мамой были необыкнове__о вкусны. 4) Лес тянет_ся с севера на юг состоящий только из хвой­ных пород. 5) Ручейки воды стека_мые вниз пор_зили автора текста 6) Узкая дорожка была покрыта проваливающимся снегом под ногами. 7) Масло эвкалипта мощный (анти)септик подходящее для лечения простуды и заживления ран. 8) Поражающий парк в Павловске своей красотой давно пр_вл_кает внимание туристов. 9) В романах М. Шолохова нет лжи пр_творившийся очередной правдой. 10) Осенью колосья пшеницы ждут того часа от_желевшие от созревших зёрен когда появятся в поле комбайны. 11) Выступающий с заключительным словом докладчик ответил на все вопросы. 12) Воздух был пропитан острым запахом моря и жирными исп_рениями земли незадолго до вечера смоче__ыми дождем.</vt:lpstr>
      <vt:lpstr>1) В 1885 году В.Д. Поленов экспонировал на передвижной выставке девяност_ семь этюдов привезё__ым из поездки на Восток. 2) Это ра(с/сс)каз о человеке возвращё__ом после войны в родной город. 3) Приготовле__ые оладьи мамой были необыкнове__о вкусны. 4) Лес тянет_ся с севера на юг состоящий только из хвой­ных пород. 5) Ручейки воды стека_мые вниз пор_зили автора текста 6) Узкая дорожка была покрыта проваливающимся снегом под ногами. 7) Масло эвкалипта мощный (анти)септик подходящее для лечения простуды и заживления ран. 8) Поражающий парк в Павловске своей красотой давно пр_вл_кает внимание туристов. 9) В романах М. Шолохова нет лжи пр_творившийся очередной правдой. 10) Осенью колосья пшеницы ждут того часа от_желевшие от созревших зёрен когда появятся в поле комбайны. 11) Выступающий с заключительным словом докладчик ответил на все вопросы. 12) Воздух был пропитан острым запахом моря и жирными исп_рениями земли незадолго до вечера смоче__ыми дождем.</vt:lpstr>
      <vt:lpstr>1) Когда я закончил читать эту книгу. Я понял глубокий замысел автора. 2) Ум автор текста понимает не только как просвеще__ость инте__игентность но и с понятием «ум­ный» связывалось представление о в_льн_ду­мстве. 3) Игру надо было закончить из(за) темноты которой мы увл_клись. 4) Читая классическую литературу замечаешь что насколько (по)разному «град Петров» изображ_н в произведениях А.С. Пушкина Н.В. Гоголя  Ф.М. Достоевского. 5) Она говорила то что в жизни есть не только полезное но и пр_красное.  6) Незнакомец поинтересовался что правильной ли дорогой он идёт в помещичью усадьбу. 7) Он тяжело задумался. (По)этому глаза его так печальны. 8) Мне нравится этот город из(за) того что он маленький и уютный. 9) Эта книга научила меня ценить и уважать друзей которую я пр_читал еще в детстве.  10) Человеку показалось то что это сон. 11) Ты н_ забудешь о человеке н_когда который столько для тебя сделал. 12) Он тяжело задумался. (По)этому глаза его так печальны.</vt:lpstr>
      <vt:lpstr>1) Когда я закончил читать эту книгу. Я понял глубокий замысел автора. 2) Ум автор текста понимает не только как просвеще__ость инте__игентность но и с понятием «ум­ный» связывалось представление о в_льн_ду­мстве. 3) Игру надо было закончить из(за) темноты которой мы увл_клись. 4) Читая классическую литературу замечаешь что насколько (по)разному «град Петров» изображ_н в произведениях А.С. Пушкина Н.В. Гоголя  Ф.М. Достоевского. 5) Она говорила то что в жизни есть не только полезное но и пр_красное.  6) Незнакомец поинтересовался что правильной ли дорогой он идёт в помещичью усадьбу. 7) Он тяжело задумался. (По)этому глаза его так печальны. 8) Мне нравится этот город из(за) того что он маленький и уютный. 9) Эта книга научила меня ценить и уважать друзей которую я пр_читал еще в детстве.  10) Человеку показалось то что это сон. 11) Ты н_ забудешь о человеке н_когда который столько для тебя сделал. 12) Он тяжело задумался. (По)этому глаза его так печальны.</vt:lpstr>
      <vt:lpstr>1) Лингвист Ф. И. Буслаев ч_сто говорил что я убеждён в необходимости основательного пр_под_вания родного языка. 2) Автор сказал что я не с_гласен с мнением рецензента. 3) Скалозуб удовлетворё__о замечает что счастлив я в товарищах моих. 4) Базаров говорит Аркадию что твой отец человек отставной. 5) Депутат возр_зил журналисту бравшему у него интервью что как же вы можете не видеть положительных изменений (во)круг нас. 6)  Мой котик говорит что я обр_щаюсь ко всем хозяевам кому не бе_различна судьба п_томцев.   7) Полосатая кошка сказала что девяти моих жизней не хватит что(бы) отблаг_дарить хозяюшку за любовь! 8) Отец сказал что я вернусь поздно. 9) Дети закричали что мы не виноваты. 10) Пр_п_даватель спросил студентов что вы успели выполнить. 11) Наполеон однажды заметил, что «я могу пр_играть эту битву, но не могу потерять минуту». 12) В своих воспоминаниях Короленко писал, что всегда я видел в лице Чехова несомне__ую инте__игентность.</vt:lpstr>
      <vt:lpstr>1) Лингвист Ф. И. Буслаев ч_сто говорил что я убеждён в необходимости основательного пр_под_вания родного языка. 2) Автор сказал что я не с_гласен с мнением рецензента. 3) Скалозуб удовлетворё__о замечает что счастлив я в товарищах моих. 4) Базаров говорит Аркадию что твой отец человек отставной. 5) Депутат возр_зил журналисту бравшему у него интервью что как же вы можете не видеть положительных изменений (во)круг нас. 6)  Мой котик говорит что я обр_щаюсь ко всем хозяевам кому не бе_различна судьба п_томцев.   7) Полосатая кошка сказала что девяти моих жизней не хватит что(бы) отблаг_дарить хозяюшку за любовь! 8) Отец сказал что я вернусь поздно. 9) Дети закричали что мы не виноваты. 10) Пр_п_даватель спросил студентов что вы успели выполнить. 11) Наполеон однажды заметил, что «я могу пр_играть эту битву, но не могу потерять минуту». 12) В своих воспоминаниях Короленко писал, что всегда я видел в лице Чехова несомне__ую инте__игентность.</vt:lpstr>
      <vt:lpstr> Определите вид ошибки. Исправьте предложения  1) Можно восхищаться перед его мужеством и героизмом. 2) Вернувшись с отпуска он узнал о последствиях новостях. 3) Через подобные ситуации порой гибнут люди. 4) Каждому человеку необходимо внимание и понимать его проблемы. 5) Они перестают понимать и доверять друг другу.</vt:lpstr>
      <vt:lpstr>    Определите вид ошибки. Постарайтесь перестроить предложения так, чтобы избежать нарушения речевой нормы.  1) Он не стеснялся своего внешнего вида, и что над ним насмеются односельчане. 2) С досадой вздохнув и совершенно расстроенный, очередной посетитель вышел из кабинета. 3) Необходимо не только помогать старикам, но и молодым семьям. 4) Граждане, вошедшие в автобус, просят рассчитаться за проезд. 5) Прочитав очерк, мне показалось, что автору близка его проблема.</vt:lpstr>
      <vt:lpstr>В предложенном отрывке из сочинения учащегося найдите все случаи нарушения норм речи. Отредактируйте текст     Проблема патриотизма и национализма волнуют автора. Одно понятие довольно часто видоизменятся другим. Если патриотизм отражает силу нации, то национализм другое. Аж волосы порой дыбом встают, когда читаешь газетные материалы на тему межнациональных конфликтов.     В добавление к вышесказанному хочу добавить, что все люди на земле – братья и должны с уважением относиться к друг другу.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Вероника Баркова</dc:creator>
  <cp:lastModifiedBy>Вероника Баркова</cp:lastModifiedBy>
  <cp:revision>27</cp:revision>
  <dcterms:created xsi:type="dcterms:W3CDTF">2021-09-10T15:52:06Z</dcterms:created>
  <dcterms:modified xsi:type="dcterms:W3CDTF">2021-09-29T07:40:48Z</dcterms:modified>
</cp:coreProperties>
</file>